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82"/>
  </p:notesMasterIdLst>
  <p:handoutMasterIdLst>
    <p:handoutMasterId r:id="rId83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90" r:id="rId33"/>
    <p:sldId id="288" r:id="rId34"/>
    <p:sldId id="289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27" r:id="rId81"/>
  </p:sldIdLst>
  <p:sldSz cx="9144000" cy="6858000" type="screen4x3"/>
  <p:notesSz cx="6794500" cy="9906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87"/>
    <p:restoredTop sz="90929"/>
  </p:normalViewPr>
  <p:slideViewPr>
    <p:cSldViewPr snapToGrid="0">
      <p:cViewPr varScale="1">
        <p:scale>
          <a:sx n="88" d="100"/>
          <a:sy n="88" d="100"/>
        </p:scale>
        <p:origin x="-6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38" d="100"/>
          <a:sy n="38" d="100"/>
        </p:scale>
        <p:origin x="-1596" y="-114"/>
      </p:cViewPr>
      <p:guideLst>
        <p:guide orient="horz" pos="3120"/>
        <p:guide pos="214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36.wmf"/><Relationship Id="rId1" Type="http://schemas.openxmlformats.org/officeDocument/2006/relationships/image" Target="../media/image50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Relationship Id="rId5" Type="http://schemas.openxmlformats.org/officeDocument/2006/relationships/image" Target="../media/image78.wmf"/><Relationship Id="rId4" Type="http://schemas.openxmlformats.org/officeDocument/2006/relationships/image" Target="../media/image7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1.wmf"/><Relationship Id="rId2" Type="http://schemas.openxmlformats.org/officeDocument/2006/relationships/image" Target="../media/image72.wmf"/><Relationship Id="rId1" Type="http://schemas.openxmlformats.org/officeDocument/2006/relationships/image" Target="../media/image80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w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/Relationships>
</file>

<file path=ppt/drawings/_rels/vmlDrawing3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5651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5652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1070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5653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203119E-85C3-4315-A5D8-E365305853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704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92075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05350"/>
            <a:ext cx="49815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1070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10700"/>
            <a:ext cx="294481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2BEF5B2-FF54-44C0-8651-F5071E1E2AA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CE18E-72F9-4960-BBC5-4DCF39CC88E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B602D-C02C-42E3-9BE8-5C702BBA937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3C8BD-49F9-4BC7-9F4D-8C0C7C597C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25615-791D-42EA-AF21-6CD3DA2D78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C041D-C9C7-47E6-B7EE-FFB61C3E1AC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D4751-5383-446C-ACCC-60692634AC3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5969C-3C7F-4CF7-A887-ABF322B8072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C43E9-2C6F-4888-AF0E-A8BC9C81DCD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63617-DA6F-4CC9-B067-3926D2DD8F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46291-6D34-4532-B88D-BE2A65DE408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172F9-2D36-40CF-BA09-D8A90D05493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37892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789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67AAC418-FD5B-44A7-97F9-3C27BF49F26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37897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04" r:id="rId2"/>
    <p:sldLayoutId id="2147483713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4" r:id="rId9"/>
    <p:sldLayoutId id="2147483710" r:id="rId10"/>
    <p:sldLayoutId id="214748371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.spann@bham.ac.uk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eee.bham.ac.uk/spann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3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oleObject" Target="../embeddings/oleObject24.bin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oleObject" Target="../embeddings/oleObject27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33.bin"/><Relationship Id="rId4" Type="http://schemas.openxmlformats.org/officeDocument/2006/relationships/oleObject" Target="../embeddings/oleObject32.bin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36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39.bin"/><Relationship Id="rId5" Type="http://schemas.openxmlformats.org/officeDocument/2006/relationships/oleObject" Target="../embeddings/oleObject38.bin"/><Relationship Id="rId4" Type="http://schemas.openxmlformats.org/officeDocument/2006/relationships/oleObject" Target="../embeddings/oleObject37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40.bin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3" Type="http://schemas.openxmlformats.org/officeDocument/2006/relationships/notesSlide" Target="../notesSlides/notesSlide49.xml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43.bin"/><Relationship Id="rId5" Type="http://schemas.openxmlformats.org/officeDocument/2006/relationships/oleObject" Target="../embeddings/oleObject42.bin"/><Relationship Id="rId4" Type="http://schemas.openxmlformats.org/officeDocument/2006/relationships/oleObject" Target="../embeddings/oleObject4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48.bin"/><Relationship Id="rId5" Type="http://schemas.openxmlformats.org/officeDocument/2006/relationships/oleObject" Target="../embeddings/oleObject47.bin"/><Relationship Id="rId4" Type="http://schemas.openxmlformats.org/officeDocument/2006/relationships/oleObject" Target="../embeddings/oleObject46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oleObject49.bin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oleObject" Target="../embeddings/oleObject51.bin"/><Relationship Id="rId4" Type="http://schemas.openxmlformats.org/officeDocument/2006/relationships/oleObject" Target="../embeddings/oleObject50.bin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4" Type="http://schemas.openxmlformats.org/officeDocument/2006/relationships/oleObject" Target="../embeddings/oleObject52.bin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4" Type="http://schemas.openxmlformats.org/officeDocument/2006/relationships/oleObject" Target="../embeddings/oleObject53.bin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4" Type="http://schemas.openxmlformats.org/officeDocument/2006/relationships/oleObject" Target="../embeddings/oleObject54.bin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29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4" Type="http://schemas.openxmlformats.org/officeDocument/2006/relationships/oleObject" Target="../embeddings/oleObject55.bin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4" Type="http://schemas.openxmlformats.org/officeDocument/2006/relationships/oleObject" Target="../embeddings/oleObject57.bin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3" Type="http://schemas.openxmlformats.org/officeDocument/2006/relationships/image" Target="../media/image79.png"/><Relationship Id="rId7" Type="http://schemas.openxmlformats.org/officeDocument/2006/relationships/oleObject" Target="../embeddings/oleObject6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60.bin"/><Relationship Id="rId5" Type="http://schemas.openxmlformats.org/officeDocument/2006/relationships/oleObject" Target="../embeddings/oleObject59.bin"/><Relationship Id="rId4" Type="http://schemas.openxmlformats.org/officeDocument/2006/relationships/oleObject" Target="../embeddings/oleObject58.bin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7" Type="http://schemas.openxmlformats.org/officeDocument/2006/relationships/oleObject" Target="../embeddings/oleObject6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66.bin"/><Relationship Id="rId5" Type="http://schemas.openxmlformats.org/officeDocument/2006/relationships/oleObject" Target="../embeddings/oleObject65.bin"/><Relationship Id="rId4" Type="http://schemas.openxmlformats.org/officeDocument/2006/relationships/oleObject" Target="../embeddings/oleObject64.bin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5" Type="http://schemas.openxmlformats.org/officeDocument/2006/relationships/oleObject" Target="../embeddings/oleObject70.bin"/><Relationship Id="rId4" Type="http://schemas.openxmlformats.org/officeDocument/2006/relationships/oleObject" Target="../embeddings/oleObject69.bin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5" Type="http://schemas.openxmlformats.org/officeDocument/2006/relationships/oleObject" Target="../embeddings/oleObject74.bin"/><Relationship Id="rId4" Type="http://schemas.openxmlformats.org/officeDocument/2006/relationships/oleObject" Target="../embeddings/oleObject73.bin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5" Type="http://schemas.openxmlformats.org/officeDocument/2006/relationships/oleObject" Target="../embeddings/oleObject78.bin"/><Relationship Id="rId4" Type="http://schemas.openxmlformats.org/officeDocument/2006/relationships/oleObject" Target="../embeddings/oleObject77.bin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5" Type="http://schemas.openxmlformats.org/officeDocument/2006/relationships/oleObject" Target="../embeddings/oleObject81.bin"/><Relationship Id="rId4" Type="http://schemas.openxmlformats.org/officeDocument/2006/relationships/oleObject" Target="../embeddings/oleObject8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143000"/>
            <a:ext cx="777240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/>
              <a:t>Image Segmentation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7086600" cy="1752600"/>
          </a:xfrm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r>
              <a:rPr lang="en-GB" sz="2200" smtClean="0"/>
              <a:t>EE4H, M.Sc </a:t>
            </a:r>
            <a:r>
              <a:rPr lang="en-GB" sz="220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0407191</a:t>
            </a:r>
            <a:r>
              <a:rPr lang="en-GB" sz="2200" smtClean="0"/>
              <a:t> </a:t>
            </a:r>
          </a:p>
          <a:p>
            <a:pPr marR="0" eaLnBrk="1" hangingPunct="1">
              <a:lnSpc>
                <a:spcPct val="80000"/>
              </a:lnSpc>
            </a:pPr>
            <a:r>
              <a:rPr lang="en-GB" sz="2200" smtClean="0"/>
              <a:t>Computer Vision</a:t>
            </a:r>
          </a:p>
          <a:p>
            <a:pPr marR="0" eaLnBrk="1" hangingPunct="1">
              <a:lnSpc>
                <a:spcPct val="80000"/>
              </a:lnSpc>
            </a:pPr>
            <a:r>
              <a:rPr lang="en-GB" sz="2200" smtClean="0"/>
              <a:t>Dr. Mike Spann</a:t>
            </a:r>
          </a:p>
          <a:p>
            <a:pPr marR="0" eaLnBrk="1" hangingPunct="1">
              <a:lnSpc>
                <a:spcPct val="80000"/>
              </a:lnSpc>
            </a:pPr>
            <a:r>
              <a:rPr lang="en-GB" sz="2200" smtClean="0">
                <a:hlinkClick r:id="rId3"/>
              </a:rPr>
              <a:t>m.spann@bham.ac.uk</a:t>
            </a:r>
            <a:endParaRPr lang="en-GB" sz="2200" smtClean="0"/>
          </a:p>
          <a:p>
            <a:pPr marR="0" eaLnBrk="1" hangingPunct="1">
              <a:lnSpc>
                <a:spcPct val="80000"/>
              </a:lnSpc>
            </a:pPr>
            <a:r>
              <a:rPr lang="en-GB" sz="2200" smtClean="0">
                <a:hlinkClick r:id="rId4"/>
              </a:rPr>
              <a:t>http://www.eee.bham.ac.uk/spannm</a:t>
            </a:r>
            <a:endParaRPr lang="en-GB" sz="2200" smtClean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3FD0B5-3255-48AB-9AF8-641D1483AB71}" type="slidenum">
              <a:rPr lang="en-GB"/>
              <a:pPr>
                <a:defRPr/>
              </a:pPr>
              <a:t>1</a:t>
            </a:fld>
            <a:endParaRPr lang="en-GB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Introduction to image segmentation</a:t>
            </a:r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158299-90EC-46B6-8E85-13B406B9FB75}" type="slidenum">
              <a:rPr lang="en-GB"/>
              <a:pPr>
                <a:defRPr/>
              </a:pPr>
              <a:t>10</a:t>
            </a:fld>
            <a:endParaRPr lang="en-GB"/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5018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2286000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5018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2286000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5018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4419600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6" name="AutoShape 9"/>
          <p:cNvSpPr>
            <a:spLocks noChangeArrowheads="1"/>
          </p:cNvSpPr>
          <p:nvPr/>
        </p:nvSpPr>
        <p:spPr bwMode="auto">
          <a:xfrm>
            <a:off x="3962400" y="2819400"/>
            <a:ext cx="685800" cy="533400"/>
          </a:xfrm>
          <a:prstGeom prst="rightArrow">
            <a:avLst>
              <a:gd name="adj1" fmla="val 50000"/>
              <a:gd name="adj2" fmla="val 3214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7" name="AutoShape 10"/>
          <p:cNvSpPr>
            <a:spLocks noChangeArrowheads="1"/>
          </p:cNvSpPr>
          <p:nvPr/>
        </p:nvSpPr>
        <p:spPr bwMode="auto">
          <a:xfrm flipH="1" flipV="1">
            <a:off x="4724400" y="4343400"/>
            <a:ext cx="1066800" cy="914400"/>
          </a:xfrm>
          <a:custGeom>
            <a:avLst/>
            <a:gdLst>
              <a:gd name="T0" fmla="*/ 1822265219 w 21600"/>
              <a:gd name="T1" fmla="*/ 0 h 21600"/>
              <a:gd name="T2" fmla="*/ 1822265219 w 21600"/>
              <a:gd name="T3" fmla="*/ 922379669 h 21600"/>
              <a:gd name="T4" fmla="*/ 389969686 w 21600"/>
              <a:gd name="T5" fmla="*/ 1638705130 h 21600"/>
              <a:gd name="T6" fmla="*/ 2147483647 w 21600"/>
              <a:gd name="T7" fmla="*/ 46118881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8" name="Text Box 11"/>
          <p:cNvSpPr txBox="1">
            <a:spLocks noChangeArrowheads="1"/>
          </p:cNvSpPr>
          <p:nvPr/>
        </p:nvSpPr>
        <p:spPr bwMode="auto">
          <a:xfrm>
            <a:off x="304800" y="2819400"/>
            <a:ext cx="1600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Original image</a:t>
            </a:r>
          </a:p>
        </p:txBody>
      </p:sp>
      <p:sp>
        <p:nvSpPr>
          <p:cNvPr id="50189" name="Text Box 12"/>
          <p:cNvSpPr txBox="1">
            <a:spLocks noChangeArrowheads="1"/>
          </p:cNvSpPr>
          <p:nvPr/>
        </p:nvSpPr>
        <p:spPr bwMode="auto">
          <a:xfrm>
            <a:off x="6781800" y="2667000"/>
            <a:ext cx="1600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Range image</a:t>
            </a:r>
          </a:p>
        </p:txBody>
      </p:sp>
      <p:sp>
        <p:nvSpPr>
          <p:cNvPr id="50190" name="Text Box 13"/>
          <p:cNvSpPr txBox="1">
            <a:spLocks noChangeArrowheads="1"/>
          </p:cNvSpPr>
          <p:nvPr/>
        </p:nvSpPr>
        <p:spPr bwMode="auto">
          <a:xfrm>
            <a:off x="762000" y="4876800"/>
            <a:ext cx="1828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Segmented image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Greylevel histogram-based segmentation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800" smtClean="0"/>
              <a:t>We will look at two very simple image segmentation techniques that are based on the greylevel histogram of an image</a:t>
            </a:r>
          </a:p>
          <a:p>
            <a:pPr lvl="1" eaLnBrk="1" hangingPunct="1"/>
            <a:r>
              <a:rPr lang="en-GB" smtClean="0"/>
              <a:t>Thresholding</a:t>
            </a:r>
          </a:p>
          <a:p>
            <a:pPr lvl="1" eaLnBrk="1" hangingPunct="1"/>
            <a:r>
              <a:rPr lang="en-GB" smtClean="0"/>
              <a:t>Clustering</a:t>
            </a:r>
          </a:p>
          <a:p>
            <a:pPr eaLnBrk="1" hangingPunct="1"/>
            <a:r>
              <a:rPr lang="en-GB" sz="2800" smtClean="0"/>
              <a:t>We will use a very simple object-background test image </a:t>
            </a:r>
          </a:p>
          <a:p>
            <a:pPr lvl="1" eaLnBrk="1" hangingPunct="1"/>
            <a:r>
              <a:rPr lang="en-GB" smtClean="0"/>
              <a:t>We will consider a zero, low and high noise image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A1CC08-22F6-4150-B34B-AF77A169E17D}" type="slidenum">
              <a:rPr lang="en-GB"/>
              <a:pPr>
                <a:defRPr/>
              </a:pPr>
              <a:t>11</a:t>
            </a:fld>
            <a:endParaRPr lang="en-GB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Greylevel histogram-based segmentation</a:t>
            </a:r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FABC59-3D43-47C3-92B3-41B41DF69C39}" type="slidenum">
              <a:rPr lang="en-GB"/>
              <a:pPr>
                <a:defRPr/>
              </a:pPr>
              <a:t>12</a:t>
            </a:fld>
            <a:endParaRPr lang="en-GB"/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5222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2362200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5223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38600" y="2362200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5223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53200" y="2362200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1371600" y="42672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Noise free</a:t>
            </a:r>
          </a:p>
        </p:txBody>
      </p:sp>
      <p:sp>
        <p:nvSpPr>
          <p:cNvPr id="52235" name="Text Box 11"/>
          <p:cNvSpPr txBox="1">
            <a:spLocks noChangeArrowheads="1"/>
          </p:cNvSpPr>
          <p:nvPr/>
        </p:nvSpPr>
        <p:spPr bwMode="auto">
          <a:xfrm>
            <a:off x="4191000" y="42672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Low noise</a:t>
            </a:r>
          </a:p>
        </p:txBody>
      </p:sp>
      <p:sp>
        <p:nvSpPr>
          <p:cNvPr id="52236" name="Text Box 12"/>
          <p:cNvSpPr txBox="1">
            <a:spLocks noChangeArrowheads="1"/>
          </p:cNvSpPr>
          <p:nvPr/>
        </p:nvSpPr>
        <p:spPr bwMode="auto">
          <a:xfrm>
            <a:off x="6629400" y="42672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High noise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Greylevel histogram-based segmentation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1182688" y="2017713"/>
            <a:ext cx="7772400" cy="4840287"/>
          </a:xfrm>
        </p:spPr>
        <p:txBody>
          <a:bodyPr/>
          <a:lstStyle/>
          <a:p>
            <a:pPr eaLnBrk="1" hangingPunct="1"/>
            <a:r>
              <a:rPr lang="en-GB" sz="2800" smtClean="0"/>
              <a:t>How do we characterise low noise and high noise?</a:t>
            </a:r>
          </a:p>
          <a:p>
            <a:pPr eaLnBrk="1" hangingPunct="1"/>
            <a:r>
              <a:rPr lang="en-GB" sz="2800" smtClean="0"/>
              <a:t>We can consider the histograms of our images</a:t>
            </a:r>
          </a:p>
          <a:p>
            <a:pPr lvl="1" eaLnBrk="1" hangingPunct="1"/>
            <a:r>
              <a:rPr lang="en-GB" smtClean="0"/>
              <a:t>For the noise free image, its simply two spikes at </a:t>
            </a:r>
            <a:r>
              <a:rPr lang="en-GB" i="1" smtClean="0"/>
              <a:t>i</a:t>
            </a:r>
            <a:r>
              <a:rPr lang="en-GB" smtClean="0"/>
              <a:t>=100, </a:t>
            </a:r>
            <a:r>
              <a:rPr lang="en-GB" i="1" smtClean="0"/>
              <a:t>i=150</a:t>
            </a:r>
          </a:p>
          <a:p>
            <a:pPr lvl="1" eaLnBrk="1" hangingPunct="1"/>
            <a:r>
              <a:rPr lang="en-GB" smtClean="0"/>
              <a:t>For the low noise image, there are two clear peaks centred on</a:t>
            </a:r>
            <a:r>
              <a:rPr lang="en-GB" i="1" smtClean="0"/>
              <a:t> i</a:t>
            </a:r>
            <a:r>
              <a:rPr lang="en-GB" smtClean="0"/>
              <a:t>=100, </a:t>
            </a:r>
            <a:r>
              <a:rPr lang="en-GB" i="1" smtClean="0"/>
              <a:t>i=150</a:t>
            </a:r>
          </a:p>
          <a:p>
            <a:pPr lvl="1" eaLnBrk="1" hangingPunct="1"/>
            <a:r>
              <a:rPr lang="en-GB" smtClean="0"/>
              <a:t>For the high noise image, there is a single peak – two greylevel populations corresponding to object and background have merged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3283B2-6818-4044-B921-96DE2B8AECC1}" type="slidenum">
              <a:rPr lang="en-GB"/>
              <a:pPr>
                <a:defRPr/>
              </a:pPr>
              <a:t>13</a:t>
            </a:fld>
            <a:endParaRPr lang="en-GB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Greylevel histogram-based segmentation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F76D37-188C-449D-99BB-BB29D511A90C}" type="slidenum">
              <a:rPr lang="en-GB"/>
              <a:pPr>
                <a:defRPr/>
              </a:pPr>
              <a:t>14</a:t>
            </a:fld>
            <a:endParaRPr lang="en-GB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2047875" y="148113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2050" name="Object 1024"/>
          <p:cNvGraphicFramePr>
            <a:graphicFrameLocks noChangeAspect="1"/>
          </p:cNvGraphicFramePr>
          <p:nvPr/>
        </p:nvGraphicFramePr>
        <p:xfrm>
          <a:off x="2057400" y="2209800"/>
          <a:ext cx="5276850" cy="3895725"/>
        </p:xfrm>
        <a:graphic>
          <a:graphicData uri="http://schemas.openxmlformats.org/presentationml/2006/ole">
            <p:oleObj spid="_x0000_s2050" r:id="rId4" imgW="5276850" imgH="3895725" progId="MSGraph.Chart.5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Greylevel histogram-based segmentation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>
                <a:cs typeface="Times New Roman" pitchFamily="18" charset="0"/>
              </a:rPr>
              <a:t>We can define the input image </a:t>
            </a:r>
            <a:r>
              <a:rPr lang="en-GB" i="1" smtClean="0">
                <a:cs typeface="Times New Roman" pitchFamily="18" charset="0"/>
              </a:rPr>
              <a:t>signal-to-noise ratio</a:t>
            </a:r>
            <a:r>
              <a:rPr lang="en-GB" b="1" smtClean="0">
                <a:cs typeface="Times New Roman" pitchFamily="18" charset="0"/>
              </a:rPr>
              <a:t> </a:t>
            </a:r>
            <a:r>
              <a:rPr lang="en-GB" smtClean="0">
                <a:cs typeface="Times New Roman" pitchFamily="18" charset="0"/>
              </a:rPr>
              <a:t>in terms of the mean greylevel value of the object pixels and background pixels and the additive noise standard deviation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E8D81B-96EC-4778-9AF1-402E4CEA18D3}" type="slidenum">
              <a:rPr lang="en-GB"/>
              <a:pPr>
                <a:defRPr/>
              </a:pPr>
              <a:t>15</a:t>
            </a:fld>
            <a:endParaRPr lang="en-GB"/>
          </a:p>
        </p:txBody>
      </p:sp>
      <p:sp>
        <p:nvSpPr>
          <p:cNvPr id="3078" name="Rectangle 5"/>
          <p:cNvSpPr>
            <a:spLocks noChangeArrowheads="1"/>
          </p:cNvSpPr>
          <p:nvPr/>
        </p:nvSpPr>
        <p:spPr bwMode="auto">
          <a:xfrm>
            <a:off x="3619500" y="3067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3074" name="Object 1024"/>
          <p:cNvGraphicFramePr>
            <a:graphicFrameLocks noChangeAspect="1"/>
          </p:cNvGraphicFramePr>
          <p:nvPr/>
        </p:nvGraphicFramePr>
        <p:xfrm>
          <a:off x="2657475" y="3836988"/>
          <a:ext cx="3352800" cy="1274762"/>
        </p:xfrm>
        <a:graphic>
          <a:graphicData uri="http://schemas.openxmlformats.org/presentationml/2006/ole">
            <p:oleObj spid="_x0000_s3074" r:id="rId4" imgW="1091726" imgH="418918" progId="Equation.3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Greylevel histogram-based segmentation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For our test images :</a:t>
            </a:r>
          </a:p>
          <a:p>
            <a:pPr lvl="1" eaLnBrk="1" hangingPunct="1"/>
            <a:r>
              <a:rPr lang="en-GB" i="1" smtClean="0"/>
              <a:t>S/N</a:t>
            </a:r>
            <a:r>
              <a:rPr lang="en-GB" smtClean="0"/>
              <a:t> (noise free) = </a:t>
            </a:r>
            <a:r>
              <a:rPr lang="en-GB" smtClean="0">
                <a:sym typeface="Symbol" pitchFamily="18" charset="2"/>
              </a:rPr>
              <a:t></a:t>
            </a:r>
          </a:p>
          <a:p>
            <a:pPr lvl="1" eaLnBrk="1" hangingPunct="1"/>
            <a:r>
              <a:rPr lang="en-GB" i="1" smtClean="0"/>
              <a:t>S/N</a:t>
            </a:r>
            <a:r>
              <a:rPr lang="en-GB" smtClean="0"/>
              <a:t> (low noise) = 5</a:t>
            </a:r>
          </a:p>
          <a:p>
            <a:pPr lvl="1" eaLnBrk="1" hangingPunct="1"/>
            <a:r>
              <a:rPr lang="en-GB" i="1" smtClean="0"/>
              <a:t>S/N</a:t>
            </a:r>
            <a:r>
              <a:rPr lang="en-GB" smtClean="0"/>
              <a:t> (low noise) =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69D148-5E7E-4D32-BAD1-4B4A95E30696}" type="slidenum">
              <a:rPr lang="en-GB"/>
              <a:pPr>
                <a:defRPr/>
              </a:pPr>
              <a:t>16</a:t>
            </a:fld>
            <a:endParaRPr lang="en-GB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thresholding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We can easily understand segmentation based on thresholding by looking at the histogram of the low noise object/background image</a:t>
            </a:r>
          </a:p>
          <a:p>
            <a:pPr lvl="1" eaLnBrk="1" hangingPunct="1"/>
            <a:r>
              <a:rPr lang="en-GB" smtClean="0"/>
              <a:t>There is a clear ‘valley’ between to two peaks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F81CE4-7342-4345-8058-6CBECF0A356C}" type="slidenum">
              <a:rPr lang="en-GB"/>
              <a:pPr>
                <a:defRPr/>
              </a:pPr>
              <a:t>17</a:t>
            </a:fld>
            <a:endParaRPr lang="en-GB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Greylevel thresholding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C7CCB5-43AC-43CE-9C9D-2250CE593C12}" type="slidenum">
              <a:rPr lang="en-GB"/>
              <a:pPr>
                <a:defRPr/>
              </a:pPr>
              <a:t>18</a:t>
            </a:fld>
            <a:endParaRPr lang="en-GB"/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2047875" y="1481138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1752600" y="2286000"/>
          <a:ext cx="5276850" cy="3895725"/>
        </p:xfrm>
        <a:graphic>
          <a:graphicData uri="http://schemas.openxmlformats.org/presentationml/2006/ole">
            <p:oleObj spid="_x0000_s4098" r:id="rId4" imgW="5276850" imgH="3895725" progId="MSGraph.Chart.5">
              <p:embed/>
            </p:oleObj>
          </a:graphicData>
        </a:graphic>
      </p:graphicFrame>
      <p:sp>
        <p:nvSpPr>
          <p:cNvPr id="4102" name="Rectangle 5"/>
          <p:cNvSpPr>
            <a:spLocks noChangeArrowheads="1"/>
          </p:cNvSpPr>
          <p:nvPr/>
        </p:nvSpPr>
        <p:spPr bwMode="auto">
          <a:xfrm>
            <a:off x="4648200" y="3276600"/>
            <a:ext cx="1173163" cy="361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r>
              <a:rPr lang="en-GB" sz="1600">
                <a:cs typeface="Times New Roman" pitchFamily="18" charset="0"/>
              </a:rPr>
              <a:t>Background</a:t>
            </a:r>
            <a:endParaRPr lang="en-GB" sz="1000">
              <a:cs typeface="Times New Roman" pitchFamily="18" charset="0"/>
            </a:endParaRPr>
          </a:p>
          <a:p>
            <a:pPr eaLnBrk="0" hangingPunct="0"/>
            <a:endParaRPr lang="en-GB">
              <a:latin typeface="Times New Roman" pitchFamily="18" charset="0"/>
            </a:endParaRPr>
          </a:p>
        </p:txBody>
      </p:sp>
      <p:sp>
        <p:nvSpPr>
          <p:cNvPr id="4103" name="Rectangle 4"/>
          <p:cNvSpPr>
            <a:spLocks noChangeArrowheads="1"/>
          </p:cNvSpPr>
          <p:nvPr/>
        </p:nvSpPr>
        <p:spPr bwMode="auto">
          <a:xfrm>
            <a:off x="3124200" y="4343400"/>
            <a:ext cx="914400" cy="635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700" tIns="12700" rIns="12700" bIns="12700">
            <a:spAutoFit/>
          </a:bodyPr>
          <a:lstStyle/>
          <a:p>
            <a:r>
              <a:rPr lang="en-GB" sz="1600">
                <a:cs typeface="Times New Roman" pitchFamily="18" charset="0"/>
              </a:rPr>
              <a:t>Object</a:t>
            </a:r>
            <a:endParaRPr lang="en-GB" sz="1000">
              <a:cs typeface="Times New Roman" pitchFamily="18" charset="0"/>
            </a:endParaRPr>
          </a:p>
          <a:p>
            <a:pPr eaLnBrk="0" hangingPunct="0"/>
            <a:endParaRPr lang="en-GB">
              <a:latin typeface="Times New Roman" pitchFamily="18" charset="0"/>
            </a:endParaRPr>
          </a:p>
        </p:txBody>
      </p:sp>
      <p:sp>
        <p:nvSpPr>
          <p:cNvPr id="4104" name="Line 7"/>
          <p:cNvSpPr>
            <a:spLocks noChangeShapeType="1"/>
          </p:cNvSpPr>
          <p:nvPr/>
        </p:nvSpPr>
        <p:spPr bwMode="auto">
          <a:xfrm>
            <a:off x="4114800" y="2971800"/>
            <a:ext cx="0" cy="30480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4105" name="Text Box 8"/>
          <p:cNvSpPr txBox="1">
            <a:spLocks noChangeArrowheads="1"/>
          </p:cNvSpPr>
          <p:nvPr/>
        </p:nvSpPr>
        <p:spPr bwMode="auto">
          <a:xfrm>
            <a:off x="4114800" y="5791200"/>
            <a:ext cx="83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i="1"/>
              <a:t>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thresholding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We can define the greylevel thresholding algorithm as follows:</a:t>
            </a:r>
          </a:p>
          <a:p>
            <a:pPr lvl="1" algn="just" eaLnBrk="1" hangingPunct="1"/>
            <a:r>
              <a:rPr lang="en-GB" smtClean="0">
                <a:cs typeface="Times New Roman" pitchFamily="18" charset="0"/>
              </a:rPr>
              <a:t>If the greylevel of pixel p &lt;=T  then pixel p is an object pixel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en-GB" sz="2400" smtClean="0">
                <a:cs typeface="Times New Roman" pitchFamily="18" charset="0"/>
              </a:rPr>
              <a:t>else</a:t>
            </a:r>
          </a:p>
          <a:p>
            <a:pPr lvl="1" algn="just" eaLnBrk="1" hangingPunct="1"/>
            <a:r>
              <a:rPr lang="en-GB" sz="2200" b="1" smtClean="0">
                <a:cs typeface="Times New Roman" pitchFamily="18" charset="0"/>
              </a:rPr>
              <a:t> </a:t>
            </a:r>
            <a:r>
              <a:rPr lang="en-GB" sz="2200" smtClean="0">
                <a:cs typeface="Times New Roman" pitchFamily="18" charset="0"/>
              </a:rPr>
              <a:t>Pixel p is a background pixel</a:t>
            </a:r>
            <a:r>
              <a:rPr lang="en-GB" sz="2200" smtClean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164549-78D6-4E67-96CE-6FEB15D33BE7}" type="slidenum">
              <a:rPr lang="en-GB"/>
              <a:pPr>
                <a:defRPr/>
              </a:pPr>
              <a:t>19</a:t>
            </a:fld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Introduction to image segmentation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>
                <a:cs typeface="Times New Roman" pitchFamily="18" charset="0"/>
              </a:rPr>
              <a:t>The purpose of image segmentation is to partition an image into </a:t>
            </a:r>
            <a:r>
              <a:rPr lang="en-GB" i="1" smtClean="0">
                <a:cs typeface="Times New Roman" pitchFamily="18" charset="0"/>
              </a:rPr>
              <a:t>meaningful</a:t>
            </a:r>
            <a:r>
              <a:rPr lang="en-GB" smtClean="0">
                <a:cs typeface="Times New Roman" pitchFamily="18" charset="0"/>
              </a:rPr>
              <a:t> regions with respect to a particular application</a:t>
            </a:r>
            <a:r>
              <a:rPr lang="en-GB" smtClean="0"/>
              <a:t> </a:t>
            </a:r>
          </a:p>
          <a:p>
            <a:pPr eaLnBrk="1" hangingPunct="1"/>
            <a:r>
              <a:rPr lang="en-GB" smtClean="0">
                <a:cs typeface="Times New Roman" pitchFamily="18" charset="0"/>
              </a:rPr>
              <a:t>The segmentation is based on measurements taken from the image and might be </a:t>
            </a:r>
            <a:r>
              <a:rPr lang="en-GB" i="1" smtClean="0">
                <a:cs typeface="Times New Roman" pitchFamily="18" charset="0"/>
              </a:rPr>
              <a:t>greylevel</a:t>
            </a:r>
            <a:r>
              <a:rPr lang="en-GB" smtClean="0">
                <a:cs typeface="Times New Roman" pitchFamily="18" charset="0"/>
              </a:rPr>
              <a:t>, </a:t>
            </a:r>
            <a:r>
              <a:rPr lang="en-GB" i="1" smtClean="0">
                <a:cs typeface="Times New Roman" pitchFamily="18" charset="0"/>
              </a:rPr>
              <a:t>colour</a:t>
            </a:r>
            <a:r>
              <a:rPr lang="en-GB" smtClean="0">
                <a:cs typeface="Times New Roman" pitchFamily="18" charset="0"/>
              </a:rPr>
              <a:t>, </a:t>
            </a:r>
            <a:r>
              <a:rPr lang="en-GB" i="1" smtClean="0">
                <a:cs typeface="Times New Roman" pitchFamily="18" charset="0"/>
              </a:rPr>
              <a:t>texture</a:t>
            </a:r>
            <a:r>
              <a:rPr lang="en-GB" smtClean="0">
                <a:cs typeface="Times New Roman" pitchFamily="18" charset="0"/>
              </a:rPr>
              <a:t>, </a:t>
            </a:r>
            <a:r>
              <a:rPr lang="en-GB" i="1" smtClean="0">
                <a:cs typeface="Times New Roman" pitchFamily="18" charset="0"/>
              </a:rPr>
              <a:t>depth</a:t>
            </a:r>
            <a:r>
              <a:rPr lang="en-GB" smtClean="0">
                <a:cs typeface="Times New Roman" pitchFamily="18" charset="0"/>
              </a:rPr>
              <a:t> or </a:t>
            </a:r>
            <a:r>
              <a:rPr lang="en-GB" i="1" smtClean="0">
                <a:cs typeface="Times New Roman" pitchFamily="18" charset="0"/>
              </a:rPr>
              <a:t>motion</a:t>
            </a:r>
            <a:r>
              <a:rPr lang="en-GB" smtClean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79401F-4FDD-49A4-8332-62CCDF8C0C2B}" type="slidenum">
              <a:rPr lang="en-GB"/>
              <a:pPr>
                <a:defRPr/>
              </a:pPr>
              <a:t>2</a:t>
            </a:fld>
            <a:endParaRPr lang="en-GB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thresholding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>
                <a:cs typeface="Times New Roman" pitchFamily="18" charset="0"/>
              </a:rPr>
              <a:t>This simple threshold test begs the obvious question how do we determine the threshold ?</a:t>
            </a:r>
            <a:r>
              <a:rPr lang="en-GB" smtClean="0"/>
              <a:t> </a:t>
            </a:r>
          </a:p>
          <a:p>
            <a:pPr eaLnBrk="1" hangingPunct="1"/>
            <a:r>
              <a:rPr lang="en-GB" smtClean="0"/>
              <a:t>Many approaches possible</a:t>
            </a: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Interactive threshold</a:t>
            </a:r>
            <a:r>
              <a:rPr lang="en-GB" smtClean="0"/>
              <a:t> </a:t>
            </a: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Adaptive threshold</a:t>
            </a:r>
            <a:r>
              <a:rPr lang="en-GB" smtClean="0"/>
              <a:t> </a:t>
            </a:r>
          </a:p>
          <a:p>
            <a:pPr lvl="1" eaLnBrk="1" hangingPunct="1"/>
            <a:r>
              <a:rPr lang="en-GB" smtClean="0"/>
              <a:t>Minimisation method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B2B65A-67D3-41FA-B8BB-7A5E7D11E43F}" type="slidenum">
              <a:rPr lang="en-GB"/>
              <a:pPr>
                <a:defRPr/>
              </a:pPr>
              <a:t>20</a:t>
            </a:fld>
            <a:endParaRPr lang="en-GB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thresholding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We will consider in detail a minimisation method for determining the threshold</a:t>
            </a:r>
          </a:p>
          <a:p>
            <a:pPr lvl="1" eaLnBrk="1" hangingPunct="1"/>
            <a:r>
              <a:rPr lang="en-GB" smtClean="0"/>
              <a:t>Minimisation of the </a:t>
            </a:r>
            <a:r>
              <a:rPr lang="en-GB" i="1" smtClean="0"/>
              <a:t>within group variance</a:t>
            </a: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Robot Vision, Haralick &amp; Shapiro, volume 1, page 20</a:t>
            </a:r>
            <a:r>
              <a:rPr lang="en-GB" smtClean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1822DE-643A-4F42-ACAC-5166F2569C19}" type="slidenum">
              <a:rPr lang="en-GB"/>
              <a:pPr>
                <a:defRPr/>
              </a:pPr>
              <a:t>21</a:t>
            </a:fld>
            <a:endParaRPr lang="en-GB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thresholding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Idealized object/background image histogram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31A9BA-717D-4700-A406-8AA6078663FA}" type="slidenum">
              <a:rPr lang="en-GB"/>
              <a:pPr>
                <a:defRPr/>
              </a:pPr>
              <a:t>22</a:t>
            </a:fld>
            <a:endParaRPr lang="en-GB"/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933575" y="14811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1905000" y="3038475"/>
          <a:ext cx="5257800" cy="3881438"/>
        </p:xfrm>
        <a:graphic>
          <a:graphicData uri="http://schemas.openxmlformats.org/presentationml/2006/ole">
            <p:oleObj spid="_x0000_s5122" r:id="rId4" imgW="5276850" imgH="3895725" progId="MSGraph.Chart.8">
              <p:embed/>
            </p:oleObj>
          </a:graphicData>
        </a:graphic>
      </p:graphicFrame>
      <p:sp>
        <p:nvSpPr>
          <p:cNvPr id="5127" name="Line 6"/>
          <p:cNvSpPr>
            <a:spLocks noChangeShapeType="1"/>
          </p:cNvSpPr>
          <p:nvPr/>
        </p:nvSpPr>
        <p:spPr bwMode="auto">
          <a:xfrm>
            <a:off x="4267200" y="3124200"/>
            <a:ext cx="0" cy="34290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28" name="Text Box 7"/>
          <p:cNvSpPr txBox="1">
            <a:spLocks noChangeArrowheads="1"/>
          </p:cNvSpPr>
          <p:nvPr/>
        </p:nvSpPr>
        <p:spPr bwMode="auto">
          <a:xfrm>
            <a:off x="4038600" y="6491288"/>
            <a:ext cx="60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1"/>
              <a:t>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thresholding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800" smtClean="0">
                <a:cs typeface="Times New Roman" pitchFamily="18" charset="0"/>
              </a:rPr>
              <a:t>Any threshold  separates the histogram into 2 groups with each group having its own statistics (mean, variance)</a:t>
            </a:r>
            <a:endParaRPr lang="en-GB" sz="2800" b="1" smtClean="0">
              <a:cs typeface="Times New Roman" pitchFamily="18" charset="0"/>
            </a:endParaRPr>
          </a:p>
          <a:p>
            <a:pPr eaLnBrk="1" hangingPunct="1"/>
            <a:r>
              <a:rPr lang="en-GB" sz="2800" b="1" smtClean="0">
                <a:cs typeface="Times New Roman" pitchFamily="18" charset="0"/>
              </a:rPr>
              <a:t> </a:t>
            </a:r>
            <a:r>
              <a:rPr lang="en-GB" sz="2800" smtClean="0">
                <a:cs typeface="Times New Roman" pitchFamily="18" charset="0"/>
              </a:rPr>
              <a:t>The homogeneity of each group is measured by the </a:t>
            </a:r>
            <a:r>
              <a:rPr lang="en-GB" sz="2800" i="1" smtClean="0">
                <a:cs typeface="Times New Roman" pitchFamily="18" charset="0"/>
              </a:rPr>
              <a:t>within group variance</a:t>
            </a:r>
          </a:p>
          <a:p>
            <a:pPr algn="just" eaLnBrk="1" hangingPunct="1"/>
            <a:r>
              <a:rPr lang="en-GB" sz="2800" smtClean="0">
                <a:cs typeface="Times New Roman" pitchFamily="18" charset="0"/>
              </a:rPr>
              <a:t>The optimum threshold is that threshold which minimizes the within group variance thus maximizing the homogeneity of each group</a:t>
            </a:r>
          </a:p>
          <a:p>
            <a:pPr eaLnBrk="1" hangingPunct="1"/>
            <a:endParaRPr lang="en-GB" sz="2800" b="1" smtClean="0"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70AA41-F743-4A72-9DF0-3D16E3AAD707}" type="slidenum">
              <a:rPr lang="en-GB"/>
              <a:pPr>
                <a:defRPr/>
              </a:pPr>
              <a:t>23</a:t>
            </a:fld>
            <a:endParaRPr lang="en-GB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thresholding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n-GB" smtClean="0">
                <a:cs typeface="Times New Roman" pitchFamily="18" charset="0"/>
              </a:rPr>
              <a:t>Let group o (object) be those pixels with greylevel &lt;=</a:t>
            </a:r>
            <a:r>
              <a:rPr lang="en-GB" i="1" smtClean="0">
                <a:cs typeface="Times New Roman" pitchFamily="18" charset="0"/>
              </a:rPr>
              <a:t>T</a:t>
            </a:r>
            <a:endParaRPr lang="en-GB" smtClean="0">
              <a:cs typeface="Times New Roman" pitchFamily="18" charset="0"/>
            </a:endParaRPr>
          </a:p>
          <a:p>
            <a:pPr algn="just" eaLnBrk="1" hangingPunct="1"/>
            <a:r>
              <a:rPr lang="en-GB" smtClean="0">
                <a:cs typeface="Times New Roman" pitchFamily="18" charset="0"/>
              </a:rPr>
              <a:t>Let group b (background) be those pixels with greylevel</a:t>
            </a:r>
            <a:r>
              <a:rPr lang="en-GB" b="1" smtClean="0">
                <a:cs typeface="Times New Roman" pitchFamily="18" charset="0"/>
              </a:rPr>
              <a:t> </a:t>
            </a:r>
            <a:r>
              <a:rPr lang="en-GB" smtClean="0">
                <a:cs typeface="Times New Roman" pitchFamily="18" charset="0"/>
              </a:rPr>
              <a:t>&gt;</a:t>
            </a:r>
            <a:r>
              <a:rPr lang="en-GB" i="1" smtClean="0">
                <a:cs typeface="Times New Roman" pitchFamily="18" charset="0"/>
              </a:rPr>
              <a:t>T</a:t>
            </a:r>
          </a:p>
          <a:p>
            <a:pPr algn="just" eaLnBrk="1" hangingPunct="1"/>
            <a:r>
              <a:rPr lang="en-GB" smtClean="0">
                <a:cs typeface="Times New Roman" pitchFamily="18" charset="0"/>
              </a:rPr>
              <a:t>The prior probability of group o is</a:t>
            </a:r>
            <a:r>
              <a:rPr lang="en-GB" b="1" i="1" smtClean="0">
                <a:cs typeface="Times New Roman" pitchFamily="18" charset="0"/>
              </a:rPr>
              <a:t> </a:t>
            </a:r>
            <a:r>
              <a:rPr lang="en-GB" i="1" smtClean="0">
                <a:cs typeface="Times New Roman" pitchFamily="18" charset="0"/>
              </a:rPr>
              <a:t>p</a:t>
            </a:r>
            <a:r>
              <a:rPr lang="en-GB" i="1" baseline="-25000" smtClean="0">
                <a:cs typeface="Times New Roman" pitchFamily="18" charset="0"/>
              </a:rPr>
              <a:t>o</a:t>
            </a:r>
            <a:r>
              <a:rPr lang="en-GB" i="1" smtClean="0">
                <a:cs typeface="Times New Roman" pitchFamily="18" charset="0"/>
              </a:rPr>
              <a:t>(T)</a:t>
            </a:r>
          </a:p>
          <a:p>
            <a:pPr algn="just" eaLnBrk="1" hangingPunct="1"/>
            <a:r>
              <a:rPr lang="en-GB" smtClean="0">
                <a:cs typeface="Times New Roman" pitchFamily="18" charset="0"/>
              </a:rPr>
              <a:t>The prior probability of group b is </a:t>
            </a:r>
            <a:r>
              <a:rPr lang="en-GB" i="1" smtClean="0">
                <a:cs typeface="Times New Roman" pitchFamily="18" charset="0"/>
              </a:rPr>
              <a:t>p</a:t>
            </a:r>
            <a:r>
              <a:rPr lang="en-GB" i="1" baseline="-25000" smtClean="0">
                <a:cs typeface="Times New Roman" pitchFamily="18" charset="0"/>
              </a:rPr>
              <a:t>b</a:t>
            </a:r>
            <a:r>
              <a:rPr lang="en-GB" i="1" smtClean="0">
                <a:cs typeface="Times New Roman" pitchFamily="18" charset="0"/>
              </a:rPr>
              <a:t>(T)</a:t>
            </a:r>
            <a:endParaRPr lang="en-GB" smtClean="0">
              <a:cs typeface="Times New Roman" pitchFamily="18" charset="0"/>
            </a:endParaRPr>
          </a:p>
          <a:p>
            <a:pPr eaLnBrk="1" hangingPunct="1"/>
            <a:endParaRPr lang="en-GB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F7793F-C8DA-455F-B4FC-6391035F13A3}" type="slidenum">
              <a:rPr lang="en-GB"/>
              <a:pPr>
                <a:defRPr/>
              </a:pPr>
              <a:t>24</a:t>
            </a:fld>
            <a:endParaRPr lang="en-GB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thresholding</a:t>
            </a:r>
          </a:p>
        </p:txBody>
      </p:sp>
      <p:sp>
        <p:nvSpPr>
          <p:cNvPr id="615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2800" smtClean="0"/>
              <a:t>The following expressions can easily be derived for prior probabilities of object and background</a:t>
            </a:r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  <a:p>
            <a:pPr eaLnBrk="1" hangingPunct="1">
              <a:lnSpc>
                <a:spcPct val="90000"/>
              </a:lnSpc>
            </a:pPr>
            <a:r>
              <a:rPr lang="en-GB" sz="2800" smtClean="0"/>
              <a:t>where </a:t>
            </a:r>
            <a:r>
              <a:rPr lang="en-GB" sz="2800" i="1" smtClean="0"/>
              <a:t>h(i)</a:t>
            </a:r>
            <a:r>
              <a:rPr lang="en-GB" sz="2800" smtClean="0"/>
              <a:t> is the histogram of an N pixel image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AF56C-92AF-46AC-B1D4-99BBA668B8EF}" type="slidenum">
              <a:rPr lang="en-GB"/>
              <a:pPr>
                <a:defRPr/>
              </a:pPr>
              <a:t>25</a:t>
            </a:fld>
            <a:endParaRPr lang="en-GB"/>
          </a:p>
        </p:txBody>
      </p:sp>
      <p:sp>
        <p:nvSpPr>
          <p:cNvPr id="6152" name="Rectangle 5"/>
          <p:cNvSpPr>
            <a:spLocks noChangeArrowheads="1"/>
          </p:cNvSpPr>
          <p:nvPr/>
        </p:nvSpPr>
        <p:spPr bwMode="auto">
          <a:xfrm>
            <a:off x="3676650" y="3095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3016250" y="2811463"/>
          <a:ext cx="2209800" cy="822325"/>
        </p:xfrm>
        <a:graphic>
          <a:graphicData uri="http://schemas.openxmlformats.org/presentationml/2006/ole">
            <p:oleObj spid="_x0000_s6146" r:id="rId4" imgW="1016000" imgH="381000" progId="Equation.3">
              <p:embed/>
            </p:oleObj>
          </a:graphicData>
        </a:graphic>
      </p:graphicFrame>
      <p:sp>
        <p:nvSpPr>
          <p:cNvPr id="6153" name="Rectangle 7"/>
          <p:cNvSpPr>
            <a:spLocks noChangeArrowheads="1"/>
          </p:cNvSpPr>
          <p:nvPr/>
        </p:nvSpPr>
        <p:spPr bwMode="auto">
          <a:xfrm>
            <a:off x="3619500" y="3095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6147" name="Object 6"/>
          <p:cNvGraphicFramePr>
            <a:graphicFrameLocks noChangeAspect="1"/>
          </p:cNvGraphicFramePr>
          <p:nvPr/>
        </p:nvGraphicFramePr>
        <p:xfrm>
          <a:off x="2968625" y="3571875"/>
          <a:ext cx="2438400" cy="852488"/>
        </p:xfrm>
        <a:graphic>
          <a:graphicData uri="http://schemas.openxmlformats.org/presentationml/2006/ole">
            <p:oleObj spid="_x0000_s6147" r:id="rId5" imgW="1079032" imgH="380835" progId="Equation.3">
              <p:embed/>
            </p:oleObj>
          </a:graphicData>
        </a:graphic>
      </p:graphicFrame>
      <p:sp>
        <p:nvSpPr>
          <p:cNvPr id="6154" name="Rectangle 9"/>
          <p:cNvSpPr>
            <a:spLocks noChangeArrowheads="1"/>
          </p:cNvSpPr>
          <p:nvPr/>
        </p:nvSpPr>
        <p:spPr bwMode="auto">
          <a:xfrm>
            <a:off x="396240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6148" name="Object 8"/>
          <p:cNvGraphicFramePr>
            <a:graphicFrameLocks noChangeAspect="1"/>
          </p:cNvGraphicFramePr>
          <p:nvPr/>
        </p:nvGraphicFramePr>
        <p:xfrm>
          <a:off x="2968625" y="4513263"/>
          <a:ext cx="2667000" cy="520700"/>
        </p:xfrm>
        <a:graphic>
          <a:graphicData uri="http://schemas.openxmlformats.org/presentationml/2006/ole">
            <p:oleObj spid="_x0000_s6148" r:id="rId6" imgW="1016000" imgH="203200" progId="Equation.3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thresholding</a:t>
            </a:r>
          </a:p>
        </p:txBody>
      </p:sp>
      <p:sp>
        <p:nvSpPr>
          <p:cNvPr id="71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>
                <a:cs typeface="Times New Roman" pitchFamily="18" charset="0"/>
              </a:rPr>
              <a:t>The mean and variance  of each group are as follows</a:t>
            </a:r>
            <a:r>
              <a:rPr lang="en-GB" b="1" smtClean="0">
                <a:cs typeface="Times New Roman" pitchFamily="18" charset="0"/>
              </a:rPr>
              <a:t> </a:t>
            </a:r>
            <a:r>
              <a:rPr lang="en-GB" smtClean="0">
                <a:cs typeface="Times New Roman" pitchFamily="18" charset="0"/>
              </a:rPr>
              <a:t>: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FFEBFA-2B61-488C-AE18-36D3060D0029}" type="slidenum">
              <a:rPr lang="en-GB"/>
              <a:pPr>
                <a:defRPr/>
              </a:pPr>
              <a:t>26</a:t>
            </a:fld>
            <a:endParaRPr lang="en-GB"/>
          </a:p>
        </p:txBody>
      </p:sp>
      <p:sp>
        <p:nvSpPr>
          <p:cNvPr id="7177" name="Rectangle 5"/>
          <p:cNvSpPr>
            <a:spLocks noChangeArrowheads="1"/>
          </p:cNvSpPr>
          <p:nvPr/>
        </p:nvSpPr>
        <p:spPr bwMode="auto">
          <a:xfrm>
            <a:off x="3195638" y="3095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2052638" y="2787650"/>
          <a:ext cx="3505200" cy="849313"/>
        </p:xfrm>
        <a:graphic>
          <a:graphicData uri="http://schemas.openxmlformats.org/presentationml/2006/ole">
            <p:oleObj spid="_x0000_s7170" r:id="rId4" imgW="1562100" imgH="381000" progId="Equation.3">
              <p:embed/>
            </p:oleObj>
          </a:graphicData>
        </a:graphic>
      </p:graphicFrame>
      <p:sp>
        <p:nvSpPr>
          <p:cNvPr id="7178" name="Rectangle 7"/>
          <p:cNvSpPr>
            <a:spLocks noChangeArrowheads="1"/>
          </p:cNvSpPr>
          <p:nvPr/>
        </p:nvSpPr>
        <p:spPr bwMode="auto">
          <a:xfrm>
            <a:off x="3162300" y="3095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7171" name="Object 6"/>
          <p:cNvGraphicFramePr>
            <a:graphicFrameLocks noChangeAspect="1"/>
          </p:cNvGraphicFramePr>
          <p:nvPr/>
        </p:nvGraphicFramePr>
        <p:xfrm>
          <a:off x="2120900" y="3687763"/>
          <a:ext cx="3505200" cy="828675"/>
        </p:xfrm>
        <a:graphic>
          <a:graphicData uri="http://schemas.openxmlformats.org/presentationml/2006/ole">
            <p:oleObj spid="_x0000_s7171" r:id="rId5" imgW="1600200" imgH="381000" progId="Equation.3">
              <p:embed/>
            </p:oleObj>
          </a:graphicData>
        </a:graphic>
      </p:graphicFrame>
      <p:sp>
        <p:nvSpPr>
          <p:cNvPr id="7179" name="Rectangle 9"/>
          <p:cNvSpPr>
            <a:spLocks noChangeArrowheads="1"/>
          </p:cNvSpPr>
          <p:nvPr/>
        </p:nvSpPr>
        <p:spPr bwMode="auto">
          <a:xfrm>
            <a:off x="2557463" y="3105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7172" name="Object 8"/>
          <p:cNvGraphicFramePr>
            <a:graphicFrameLocks noChangeAspect="1"/>
          </p:cNvGraphicFramePr>
          <p:nvPr/>
        </p:nvGraphicFramePr>
        <p:xfrm>
          <a:off x="1985963" y="4649788"/>
          <a:ext cx="4800600" cy="771525"/>
        </p:xfrm>
        <a:graphic>
          <a:graphicData uri="http://schemas.openxmlformats.org/presentationml/2006/ole">
            <p:oleObj spid="_x0000_s7172" r:id="rId6" imgW="2286000" imgH="368300" progId="Equation.3">
              <p:embed/>
            </p:oleObj>
          </a:graphicData>
        </a:graphic>
      </p:graphicFrame>
      <p:sp>
        <p:nvSpPr>
          <p:cNvPr id="7180" name="Rectangle 11"/>
          <p:cNvSpPr>
            <a:spLocks noChangeArrowheads="1"/>
          </p:cNvSpPr>
          <p:nvPr/>
        </p:nvSpPr>
        <p:spPr bwMode="auto">
          <a:xfrm>
            <a:off x="2457450" y="3105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7173" name="Object 10"/>
          <p:cNvGraphicFramePr>
            <a:graphicFrameLocks noChangeAspect="1"/>
          </p:cNvGraphicFramePr>
          <p:nvPr/>
        </p:nvGraphicFramePr>
        <p:xfrm>
          <a:off x="1908175" y="5548313"/>
          <a:ext cx="5105400" cy="782637"/>
        </p:xfrm>
        <a:graphic>
          <a:graphicData uri="http://schemas.openxmlformats.org/presentationml/2006/ole">
            <p:oleObj spid="_x0000_s7173" r:id="rId7" imgW="2400300" imgH="368300" progId="Equation.3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thresholding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2017713"/>
            <a:ext cx="8040688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mtClean="0">
                <a:cs typeface="Times New Roman" pitchFamily="18" charset="0"/>
              </a:rPr>
              <a:t>The within group variance is defined as :</a:t>
            </a:r>
          </a:p>
          <a:p>
            <a:pPr eaLnBrk="1" hangingPunct="1">
              <a:lnSpc>
                <a:spcPct val="90000"/>
              </a:lnSpc>
            </a:pPr>
            <a:endParaRPr lang="en-GB" smtClean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GB" smtClean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smtClean="0">
                <a:cs typeface="Times New Roman" pitchFamily="18" charset="0"/>
              </a:rPr>
              <a:t>We determine the optimum </a:t>
            </a:r>
            <a:r>
              <a:rPr lang="en-GB" i="1" smtClean="0">
                <a:cs typeface="Times New Roman" pitchFamily="18" charset="0"/>
              </a:rPr>
              <a:t>T</a:t>
            </a:r>
            <a:r>
              <a:rPr lang="en-GB" smtClean="0">
                <a:cs typeface="Times New Roman" pitchFamily="18" charset="0"/>
              </a:rPr>
              <a:t>  by minimizing this expression with respect to </a:t>
            </a:r>
            <a:r>
              <a:rPr lang="en-GB" i="1" smtClean="0">
                <a:cs typeface="Times New Roman" pitchFamily="18" charset="0"/>
              </a:rPr>
              <a:t>T</a:t>
            </a:r>
            <a:r>
              <a:rPr lang="en-GB" b="1" smtClean="0">
                <a:cs typeface="Times New Roman" pitchFamily="18" charset="0"/>
              </a:rPr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>
                <a:cs typeface="Times New Roman" pitchFamily="18" charset="0"/>
              </a:rPr>
              <a:t>Only requires 256 comparisons for and 8-bit greylevel image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257054-6375-42D7-8F20-78EC49696B55}" type="slidenum">
              <a:rPr lang="en-GB"/>
              <a:pPr>
                <a:defRPr/>
              </a:pPr>
              <a:t>27</a:t>
            </a:fld>
            <a:endParaRPr lang="en-GB"/>
          </a:p>
        </p:txBody>
      </p:sp>
      <p:sp>
        <p:nvSpPr>
          <p:cNvPr id="8198" name="Rectangle 5"/>
          <p:cNvSpPr>
            <a:spLocks noChangeArrowheads="1"/>
          </p:cNvSpPr>
          <p:nvPr/>
        </p:nvSpPr>
        <p:spPr bwMode="auto">
          <a:xfrm>
            <a:off x="2514600" y="3228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1760538" y="2620963"/>
          <a:ext cx="6248400" cy="608012"/>
        </p:xfrm>
        <a:graphic>
          <a:graphicData uri="http://schemas.openxmlformats.org/presentationml/2006/ole">
            <p:oleObj spid="_x0000_s8194" r:id="rId4" imgW="2336800" imgH="228600" progId="Equation.3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Greylevel thresholding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19120B-C346-4FC2-A81B-B8BC565FF990}" type="slidenum">
              <a:rPr lang="en-GB"/>
              <a:pPr>
                <a:defRPr/>
              </a:pPr>
              <a:t>28</a:t>
            </a:fld>
            <a:endParaRPr lang="en-GB"/>
          </a:p>
        </p:txBody>
      </p:sp>
      <p:graphicFrame>
        <p:nvGraphicFramePr>
          <p:cNvPr id="9218" name="Object 3"/>
          <p:cNvGraphicFramePr>
            <a:graphicFrameLocks noChangeAspect="1"/>
          </p:cNvGraphicFramePr>
          <p:nvPr/>
        </p:nvGraphicFramePr>
        <p:xfrm>
          <a:off x="1676400" y="2019300"/>
          <a:ext cx="5943600" cy="4387850"/>
        </p:xfrm>
        <a:graphic>
          <a:graphicData uri="http://schemas.openxmlformats.org/presentationml/2006/ole">
            <p:oleObj spid="_x0000_s9218" r:id="rId4" imgW="5276850" imgH="3895725" progId="MSGraph.Chart.8">
              <p:embed/>
            </p:oleObj>
          </a:graphicData>
        </a:graphic>
      </p:graphicFrame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4405313" y="32718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9219" name="Object 5"/>
          <p:cNvGraphicFramePr>
            <a:graphicFrameLocks noChangeAspect="1"/>
          </p:cNvGraphicFramePr>
          <p:nvPr/>
        </p:nvGraphicFramePr>
        <p:xfrm>
          <a:off x="3581400" y="1981200"/>
          <a:ext cx="333375" cy="314325"/>
        </p:xfrm>
        <a:graphic>
          <a:graphicData uri="http://schemas.openxmlformats.org/presentationml/2006/ole">
            <p:oleObj spid="_x0000_s9219" r:id="rId5" imgW="241300" imgH="228600" progId="Equation.3">
              <p:embed/>
            </p:oleObj>
          </a:graphicData>
        </a:graphic>
      </p:graphicFrame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3962400" y="21336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thresholding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mtClean="0"/>
              <a:t>We can examine the performance of this algorithm on our low and high noise image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For the low noise case, it gives an optimum threshold of </a:t>
            </a:r>
            <a:r>
              <a:rPr lang="en-GB" i="1" smtClean="0"/>
              <a:t>T</a:t>
            </a:r>
            <a:r>
              <a:rPr lang="en-GB" smtClean="0"/>
              <a:t>=124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Almost exactly halfway between the object and background peaks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We can apply this optimum threshold to both the low and high noise images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9E2CB-FD85-4591-8625-CD903EEA076C}" type="slidenum">
              <a:rPr lang="en-GB"/>
              <a:pPr>
                <a:defRPr/>
              </a:pPr>
              <a:t>29</a:t>
            </a:fld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Introduction to image segmentation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2800" smtClean="0">
                <a:cs typeface="Times New Roman" pitchFamily="18" charset="0"/>
              </a:rPr>
              <a:t>Usually image segmentation is an initial and vital step in a series of processes aimed at overall image understanding</a:t>
            </a:r>
            <a:r>
              <a:rPr lang="en-GB" sz="2800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GB" sz="2800" smtClean="0"/>
              <a:t>Applications of image segmentation include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>
                <a:cs typeface="Times New Roman" pitchFamily="18" charset="0"/>
              </a:rPr>
              <a:t>Identifying objects in a scene for object-based measurements such as size and shape</a:t>
            </a:r>
            <a:r>
              <a:rPr lang="en-GB" smtClean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>
                <a:cs typeface="Times New Roman" pitchFamily="18" charset="0"/>
              </a:rPr>
              <a:t>Identifying objects in a moving scene for </a:t>
            </a:r>
            <a:r>
              <a:rPr lang="en-GB" i="1" smtClean="0">
                <a:cs typeface="Times New Roman" pitchFamily="18" charset="0"/>
              </a:rPr>
              <a:t>object-based video compression (MPEG4)</a:t>
            </a:r>
            <a:r>
              <a:rPr lang="en-GB" smtClean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>
                <a:cs typeface="Times New Roman" pitchFamily="18" charset="0"/>
              </a:rPr>
              <a:t>Identifying objects which are at different distances from a sensor using depth measurements from a laser range finder enabling path planning for a mobile robots</a:t>
            </a:r>
            <a:r>
              <a:rPr lang="en-GB" smtClean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0FBCDE-B3A9-4100-9260-54A31732C6C1}" type="slidenum">
              <a:rPr lang="en-GB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Greylevel thresholding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1DC452-1BBE-4356-BB38-01D197CB4942}" type="slidenum">
              <a:rPr lang="en-GB"/>
              <a:pPr>
                <a:defRPr/>
              </a:pPr>
              <a:t>30</a:t>
            </a:fld>
            <a:endParaRPr lang="en-GB"/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6246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2057400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6247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2057400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2" name="Text Box 7"/>
          <p:cNvSpPr txBox="1">
            <a:spLocks noChangeArrowheads="1"/>
          </p:cNvSpPr>
          <p:nvPr/>
        </p:nvSpPr>
        <p:spPr bwMode="auto">
          <a:xfrm>
            <a:off x="1295400" y="41148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Low noise image</a:t>
            </a:r>
          </a:p>
        </p:txBody>
      </p:sp>
      <p:sp>
        <p:nvSpPr>
          <p:cNvPr id="62473" name="Text Box 8"/>
          <p:cNvSpPr txBox="1">
            <a:spLocks noChangeArrowheads="1"/>
          </p:cNvSpPr>
          <p:nvPr/>
        </p:nvSpPr>
        <p:spPr bwMode="auto">
          <a:xfrm>
            <a:off x="4343400" y="4114800"/>
            <a:ext cx="342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Thresholded at </a:t>
            </a:r>
            <a:r>
              <a:rPr lang="en-GB" i="1"/>
              <a:t>T=124</a:t>
            </a:r>
            <a:endParaRPr lang="en-GB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Greylevel thresholding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D6A912-92B8-461A-A9F6-58BE0C92F7E0}" type="slidenum">
              <a:rPr lang="en-GB"/>
              <a:pPr>
                <a:defRPr/>
              </a:pPr>
              <a:t>31</a:t>
            </a:fld>
            <a:endParaRPr lang="en-GB"/>
          </a:p>
        </p:txBody>
      </p:sp>
      <p:sp>
        <p:nvSpPr>
          <p:cNvPr id="63492" name="Rectangle 4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6349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2438400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6349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438400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6" name="Text Box 7"/>
          <p:cNvSpPr txBox="1">
            <a:spLocks noChangeArrowheads="1"/>
          </p:cNvSpPr>
          <p:nvPr/>
        </p:nvSpPr>
        <p:spPr bwMode="auto">
          <a:xfrm>
            <a:off x="1600200" y="44196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Low noise image</a:t>
            </a:r>
          </a:p>
        </p:txBody>
      </p:sp>
      <p:sp>
        <p:nvSpPr>
          <p:cNvPr id="63497" name="Text Box 8"/>
          <p:cNvSpPr txBox="1">
            <a:spLocks noChangeArrowheads="1"/>
          </p:cNvSpPr>
          <p:nvPr/>
        </p:nvSpPr>
        <p:spPr bwMode="auto">
          <a:xfrm>
            <a:off x="4495800" y="4419600"/>
            <a:ext cx="342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Thresholded at </a:t>
            </a:r>
            <a:r>
              <a:rPr lang="en-GB" i="1"/>
              <a:t>T=124</a:t>
            </a:r>
            <a:endParaRPr lang="en-GB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thresholding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>
                <a:cs typeface="Times New Roman" pitchFamily="18" charset="0"/>
              </a:rPr>
              <a:t>High level of pixel miss-classification noticeable</a:t>
            </a:r>
          </a:p>
          <a:p>
            <a:pPr eaLnBrk="1" hangingPunct="1"/>
            <a:r>
              <a:rPr lang="en-GB" smtClean="0">
                <a:cs typeface="Times New Roman" pitchFamily="18" charset="0"/>
              </a:rPr>
              <a:t>This is typical performance for thresholding</a:t>
            </a: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The extent of pixel miss-classification is determined by the overlap between object and background histograms. </a:t>
            </a:r>
            <a:endParaRPr lang="en-GB" b="1" smtClean="0">
              <a:cs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ED8796-6CA6-48E0-B71C-3C12746AFDC1}" type="slidenum">
              <a:rPr lang="en-GB"/>
              <a:pPr>
                <a:defRPr/>
              </a:pPr>
              <a:t>32</a:t>
            </a:fld>
            <a:endParaRPr lang="en-GB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Greylevel thresholding</a:t>
            </a:r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B1B604-55FB-4DFB-A094-6B6B0DF4DBC9}" type="slidenum">
              <a:rPr lang="en-GB"/>
              <a:pPr>
                <a:defRPr/>
              </a:pPr>
              <a:t>33</a:t>
            </a:fld>
            <a:endParaRPr lang="en-GB"/>
          </a:p>
        </p:txBody>
      </p:sp>
      <p:sp>
        <p:nvSpPr>
          <p:cNvPr id="10248" name="Rectangle 4"/>
          <p:cNvSpPr>
            <a:spLocks noChangeArrowheads="1"/>
          </p:cNvSpPr>
          <p:nvPr/>
        </p:nvSpPr>
        <p:spPr bwMode="auto">
          <a:xfrm>
            <a:off x="1933575" y="14811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0242" name="Object 3"/>
          <p:cNvGraphicFramePr>
            <a:graphicFrameLocks noChangeAspect="1"/>
          </p:cNvGraphicFramePr>
          <p:nvPr/>
        </p:nvGraphicFramePr>
        <p:xfrm>
          <a:off x="1752600" y="2074863"/>
          <a:ext cx="5562600" cy="4106862"/>
        </p:xfrm>
        <a:graphic>
          <a:graphicData uri="http://schemas.openxmlformats.org/presentationml/2006/ole">
            <p:oleObj spid="_x0000_s10242" r:id="rId4" imgW="4743450" imgH="3505200" progId="MSGraph.Chart.8">
              <p:embed/>
            </p:oleObj>
          </a:graphicData>
        </a:graphic>
      </p:graphicFrame>
      <p:sp>
        <p:nvSpPr>
          <p:cNvPr id="10249" name="Rectangle 6"/>
          <p:cNvSpPr>
            <a:spLocks noChangeArrowheads="1"/>
          </p:cNvSpPr>
          <p:nvPr/>
        </p:nvSpPr>
        <p:spPr bwMode="auto">
          <a:xfrm>
            <a:off x="445770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0243" name="Object 5"/>
          <p:cNvGraphicFramePr>
            <a:graphicFrameLocks noChangeAspect="1"/>
          </p:cNvGraphicFramePr>
          <p:nvPr/>
        </p:nvGraphicFramePr>
        <p:xfrm>
          <a:off x="3733800" y="5715000"/>
          <a:ext cx="228600" cy="238125"/>
        </p:xfrm>
        <a:graphic>
          <a:graphicData uri="http://schemas.openxmlformats.org/presentationml/2006/ole">
            <p:oleObj spid="_x0000_s10243" r:id="rId5" imgW="190417" imgH="203112" progId="Equation.3">
              <p:embed/>
            </p:oleObj>
          </a:graphicData>
        </a:graphic>
      </p:graphicFrame>
      <p:sp>
        <p:nvSpPr>
          <p:cNvPr id="10250" name="Rectangle 8"/>
          <p:cNvSpPr>
            <a:spLocks noChangeArrowheads="1"/>
          </p:cNvSpPr>
          <p:nvPr/>
        </p:nvSpPr>
        <p:spPr bwMode="auto">
          <a:xfrm>
            <a:off x="445770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0244" name="Object 7"/>
          <p:cNvGraphicFramePr>
            <a:graphicFrameLocks noChangeAspect="1"/>
          </p:cNvGraphicFramePr>
          <p:nvPr/>
        </p:nvGraphicFramePr>
        <p:xfrm>
          <a:off x="4648200" y="5715000"/>
          <a:ext cx="228600" cy="238125"/>
        </p:xfrm>
        <a:graphic>
          <a:graphicData uri="http://schemas.openxmlformats.org/presentationml/2006/ole">
            <p:oleObj spid="_x0000_s10244" r:id="rId6" imgW="190417" imgH="203112" progId="Equation.3">
              <p:embed/>
            </p:oleObj>
          </a:graphicData>
        </a:graphic>
      </p:graphicFrame>
      <p:sp>
        <p:nvSpPr>
          <p:cNvPr id="10251" name="Line 9"/>
          <p:cNvSpPr>
            <a:spLocks noChangeShapeType="1"/>
          </p:cNvSpPr>
          <p:nvPr/>
        </p:nvSpPr>
        <p:spPr bwMode="auto">
          <a:xfrm>
            <a:off x="4114800" y="2057400"/>
            <a:ext cx="0" cy="40386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0252" name="Rectangle 11"/>
          <p:cNvSpPr>
            <a:spLocks noChangeArrowheads="1"/>
          </p:cNvSpPr>
          <p:nvPr/>
        </p:nvSpPr>
        <p:spPr bwMode="auto">
          <a:xfrm>
            <a:off x="4486275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0245" name="Object 10"/>
          <p:cNvGraphicFramePr>
            <a:graphicFrameLocks noChangeAspect="1"/>
          </p:cNvGraphicFramePr>
          <p:nvPr/>
        </p:nvGraphicFramePr>
        <p:xfrm>
          <a:off x="4038600" y="6172200"/>
          <a:ext cx="242888" cy="257175"/>
        </p:xfrm>
        <a:graphic>
          <a:graphicData uri="http://schemas.openxmlformats.org/presentationml/2006/ole">
            <p:oleObj spid="_x0000_s10245" r:id="rId7" imgW="139639" imgH="152334" progId="Equation.3">
              <p:embed/>
            </p:oleObj>
          </a:graphicData>
        </a:graphic>
      </p:graphicFrame>
      <p:sp>
        <p:nvSpPr>
          <p:cNvPr id="10253" name="Rectangle 12"/>
          <p:cNvSpPr>
            <a:spLocks noChangeArrowheads="1"/>
          </p:cNvSpPr>
          <p:nvPr/>
        </p:nvSpPr>
        <p:spPr bwMode="auto">
          <a:xfrm>
            <a:off x="3124200" y="4343400"/>
            <a:ext cx="809625" cy="295275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Object</a:t>
            </a:r>
          </a:p>
        </p:txBody>
      </p:sp>
      <p:sp>
        <p:nvSpPr>
          <p:cNvPr id="10254" name="Rectangle 13"/>
          <p:cNvSpPr>
            <a:spLocks noChangeArrowheads="1"/>
          </p:cNvSpPr>
          <p:nvPr/>
        </p:nvSpPr>
        <p:spPr bwMode="auto">
          <a:xfrm>
            <a:off x="4876800" y="3505200"/>
            <a:ext cx="1143000" cy="447675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Background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Greylevel thresholding</a:t>
            </a:r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1F4A9A-FF24-4128-8DEF-CC44E7926533}" type="slidenum">
              <a:rPr lang="en-GB"/>
              <a:pPr>
                <a:defRPr/>
              </a:pPr>
              <a:t>34</a:t>
            </a:fld>
            <a:endParaRPr lang="en-GB"/>
          </a:p>
        </p:txBody>
      </p:sp>
      <p:sp>
        <p:nvSpPr>
          <p:cNvPr id="11272" name="Rectangle 4"/>
          <p:cNvSpPr>
            <a:spLocks noChangeArrowheads="1"/>
          </p:cNvSpPr>
          <p:nvPr/>
        </p:nvSpPr>
        <p:spPr bwMode="auto">
          <a:xfrm>
            <a:off x="2185988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1266" name="Object 3"/>
          <p:cNvGraphicFramePr>
            <a:graphicFrameLocks noChangeAspect="1"/>
          </p:cNvGraphicFramePr>
          <p:nvPr/>
        </p:nvGraphicFramePr>
        <p:xfrm>
          <a:off x="2209800" y="2363788"/>
          <a:ext cx="5181600" cy="3827462"/>
        </p:xfrm>
        <a:graphic>
          <a:graphicData uri="http://schemas.openxmlformats.org/presentationml/2006/ole">
            <p:oleObj spid="_x0000_s11266" r:id="rId4" imgW="4772025" imgH="3524250" progId="MSGraph.Chart.8">
              <p:embed/>
            </p:oleObj>
          </a:graphicData>
        </a:graphic>
      </p:graphicFrame>
      <p:graphicFrame>
        <p:nvGraphicFramePr>
          <p:cNvPr id="11267" name="Object 5"/>
          <p:cNvGraphicFramePr>
            <a:graphicFrameLocks noChangeAspect="1"/>
          </p:cNvGraphicFramePr>
          <p:nvPr/>
        </p:nvGraphicFramePr>
        <p:xfrm>
          <a:off x="4038600" y="5715000"/>
          <a:ext cx="228600" cy="238125"/>
        </p:xfrm>
        <a:graphic>
          <a:graphicData uri="http://schemas.openxmlformats.org/presentationml/2006/ole">
            <p:oleObj spid="_x0000_s11267" r:id="rId5" imgW="190417" imgH="203112" progId="Equation.3">
              <p:embed/>
            </p:oleObj>
          </a:graphicData>
        </a:graphic>
      </p:graphicFrame>
      <p:sp>
        <p:nvSpPr>
          <p:cNvPr id="11273" name="Rectangle 6"/>
          <p:cNvSpPr>
            <a:spLocks noChangeArrowheads="1"/>
          </p:cNvSpPr>
          <p:nvPr/>
        </p:nvSpPr>
        <p:spPr bwMode="auto">
          <a:xfrm>
            <a:off x="3352800" y="4572000"/>
            <a:ext cx="809625" cy="295275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Object</a:t>
            </a:r>
          </a:p>
        </p:txBody>
      </p:sp>
      <p:sp>
        <p:nvSpPr>
          <p:cNvPr id="11274" name="Line 7"/>
          <p:cNvSpPr>
            <a:spLocks noChangeShapeType="1"/>
          </p:cNvSpPr>
          <p:nvPr/>
        </p:nvSpPr>
        <p:spPr bwMode="auto">
          <a:xfrm>
            <a:off x="4419600" y="1981200"/>
            <a:ext cx="0" cy="40386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1275" name="Rectangle 8"/>
          <p:cNvSpPr>
            <a:spLocks noChangeArrowheads="1"/>
          </p:cNvSpPr>
          <p:nvPr/>
        </p:nvSpPr>
        <p:spPr bwMode="auto">
          <a:xfrm>
            <a:off x="5105400" y="4038600"/>
            <a:ext cx="1143000" cy="38100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Background</a:t>
            </a:r>
          </a:p>
        </p:txBody>
      </p:sp>
      <p:sp>
        <p:nvSpPr>
          <p:cNvPr id="11276" name="Rectangle 10"/>
          <p:cNvSpPr>
            <a:spLocks noChangeArrowheads="1"/>
          </p:cNvSpPr>
          <p:nvPr/>
        </p:nvSpPr>
        <p:spPr bwMode="auto">
          <a:xfrm>
            <a:off x="445770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1268" name="Object 9"/>
          <p:cNvGraphicFramePr>
            <a:graphicFrameLocks noChangeAspect="1"/>
          </p:cNvGraphicFramePr>
          <p:nvPr/>
        </p:nvGraphicFramePr>
        <p:xfrm>
          <a:off x="4876800" y="5715000"/>
          <a:ext cx="228600" cy="238125"/>
        </p:xfrm>
        <a:graphic>
          <a:graphicData uri="http://schemas.openxmlformats.org/presentationml/2006/ole">
            <p:oleObj spid="_x0000_s11268" r:id="rId6" imgW="190417" imgH="203112" progId="Equation.3">
              <p:embed/>
            </p:oleObj>
          </a:graphicData>
        </a:graphic>
      </p:graphicFrame>
      <p:graphicFrame>
        <p:nvGraphicFramePr>
          <p:cNvPr id="11269" name="Object 11"/>
          <p:cNvGraphicFramePr>
            <a:graphicFrameLocks noChangeAspect="1"/>
          </p:cNvGraphicFramePr>
          <p:nvPr/>
        </p:nvGraphicFramePr>
        <p:xfrm>
          <a:off x="4267200" y="6096000"/>
          <a:ext cx="242888" cy="257175"/>
        </p:xfrm>
        <a:graphic>
          <a:graphicData uri="http://schemas.openxmlformats.org/presentationml/2006/ole">
            <p:oleObj spid="_x0000_s11269" r:id="rId7" imgW="139639" imgH="152334" progId="Equation.3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thresholding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1182688" y="2017713"/>
            <a:ext cx="7772400" cy="45354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mtClean="0">
                <a:cs typeface="Times New Roman" pitchFamily="18" charset="0"/>
              </a:rPr>
              <a:t>Easy to see that, in both cases, for any value of the threshold, object pixels will be miss-classified as background and vice versa</a:t>
            </a:r>
            <a:r>
              <a:rPr lang="en-GB" b="1" smtClean="0"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GB" smtClean="0">
                <a:cs typeface="Times New Roman" pitchFamily="18" charset="0"/>
              </a:rPr>
              <a:t>For greater histogram overlap, the pixel miss-classification is obviously greater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We could even quantify the probability of error in terms of the mean and standard deviations of the object and background histograms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699EAD-85EA-4EA4-A60F-5C5E7913D8A9}" type="slidenum">
              <a:rPr lang="en-GB"/>
              <a:pPr>
                <a:defRPr/>
              </a:pPr>
              <a:t>35</a:t>
            </a:fld>
            <a:endParaRPr lang="en-GB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clustering</a:t>
            </a:r>
          </a:p>
        </p:txBody>
      </p:sp>
      <p:sp>
        <p:nvSpPr>
          <p:cNvPr id="12294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905000"/>
            <a:ext cx="7772400" cy="4114800"/>
          </a:xfrm>
        </p:spPr>
        <p:txBody>
          <a:bodyPr/>
          <a:lstStyle/>
          <a:p>
            <a:pPr eaLnBrk="1" hangingPunct="1"/>
            <a:r>
              <a:rPr lang="en-GB" smtClean="0"/>
              <a:t>Consider an idealized object/background histogram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DF6685-8638-4AF2-B376-2981B1C8CA2D}" type="slidenum">
              <a:rPr lang="en-GB"/>
              <a:pPr>
                <a:defRPr/>
              </a:pPr>
              <a:t>36</a:t>
            </a:fld>
            <a:endParaRPr lang="en-GB"/>
          </a:p>
        </p:txBody>
      </p:sp>
      <p:sp>
        <p:nvSpPr>
          <p:cNvPr id="12296" name="Rectangle 5"/>
          <p:cNvSpPr>
            <a:spLocks noChangeArrowheads="1"/>
          </p:cNvSpPr>
          <p:nvPr/>
        </p:nvSpPr>
        <p:spPr bwMode="auto">
          <a:xfrm>
            <a:off x="1933575" y="14811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2290" name="Object 4"/>
          <p:cNvGraphicFramePr>
            <a:graphicFrameLocks noChangeAspect="1"/>
          </p:cNvGraphicFramePr>
          <p:nvPr/>
        </p:nvGraphicFramePr>
        <p:xfrm>
          <a:off x="2133600" y="2962275"/>
          <a:ext cx="5276850" cy="3895725"/>
        </p:xfrm>
        <a:graphic>
          <a:graphicData uri="http://schemas.openxmlformats.org/presentationml/2006/ole">
            <p:oleObj spid="_x0000_s12290" r:id="rId4" imgW="5276850" imgH="3895725" progId="MSGraph.Chart.8">
              <p:embed/>
            </p:oleObj>
          </a:graphicData>
        </a:graphic>
      </p:graphicFrame>
      <p:sp>
        <p:nvSpPr>
          <p:cNvPr id="12297" name="Rectangle 6"/>
          <p:cNvSpPr>
            <a:spLocks noChangeArrowheads="1"/>
          </p:cNvSpPr>
          <p:nvPr/>
        </p:nvSpPr>
        <p:spPr bwMode="auto">
          <a:xfrm>
            <a:off x="4876800" y="3886200"/>
            <a:ext cx="1173163" cy="3603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400"/>
              <a:t>Background</a:t>
            </a:r>
          </a:p>
        </p:txBody>
      </p:sp>
      <p:sp>
        <p:nvSpPr>
          <p:cNvPr id="12298" name="Rectangle 7"/>
          <p:cNvSpPr>
            <a:spLocks noChangeArrowheads="1"/>
          </p:cNvSpPr>
          <p:nvPr/>
        </p:nvSpPr>
        <p:spPr bwMode="auto">
          <a:xfrm>
            <a:off x="3352800" y="5334000"/>
            <a:ext cx="1173163" cy="3603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400"/>
              <a:t>Object</a:t>
            </a:r>
          </a:p>
        </p:txBody>
      </p:sp>
      <p:sp>
        <p:nvSpPr>
          <p:cNvPr id="12299" name="Rectangle 9"/>
          <p:cNvSpPr>
            <a:spLocks noChangeArrowheads="1"/>
          </p:cNvSpPr>
          <p:nvPr/>
        </p:nvSpPr>
        <p:spPr bwMode="auto">
          <a:xfrm>
            <a:off x="4471988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2291" name="Object 8"/>
          <p:cNvGraphicFramePr>
            <a:graphicFrameLocks noChangeAspect="1"/>
          </p:cNvGraphicFramePr>
          <p:nvPr/>
        </p:nvGraphicFramePr>
        <p:xfrm>
          <a:off x="3810000" y="6581775"/>
          <a:ext cx="200025" cy="276225"/>
        </p:xfrm>
        <a:graphic>
          <a:graphicData uri="http://schemas.openxmlformats.org/presentationml/2006/ole">
            <p:oleObj spid="_x0000_s12291" r:id="rId5" imgW="139639" imgH="203112" progId="Equation.3">
              <p:embed/>
            </p:oleObj>
          </a:graphicData>
        </a:graphic>
      </p:graphicFrame>
      <p:sp>
        <p:nvSpPr>
          <p:cNvPr id="12300" name="Rectangle 11"/>
          <p:cNvSpPr>
            <a:spLocks noChangeArrowheads="1"/>
          </p:cNvSpPr>
          <p:nvPr/>
        </p:nvSpPr>
        <p:spPr bwMode="auto">
          <a:xfrm>
            <a:off x="4467225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2292" name="Object 10"/>
          <p:cNvGraphicFramePr>
            <a:graphicFrameLocks noChangeAspect="1"/>
          </p:cNvGraphicFramePr>
          <p:nvPr/>
        </p:nvGraphicFramePr>
        <p:xfrm>
          <a:off x="4648200" y="6581775"/>
          <a:ext cx="209550" cy="276225"/>
        </p:xfrm>
        <a:graphic>
          <a:graphicData uri="http://schemas.openxmlformats.org/presentationml/2006/ole">
            <p:oleObj spid="_x0000_s12292" r:id="rId6" imgW="152268" imgH="203024" progId="Equation.3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clustering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>
                <a:cs typeface="Times New Roman" pitchFamily="18" charset="0"/>
              </a:rPr>
              <a:t>Clustering tries to separate the histogram into 2 groups</a:t>
            </a:r>
          </a:p>
          <a:p>
            <a:pPr eaLnBrk="1" hangingPunct="1"/>
            <a:r>
              <a:rPr lang="en-GB" smtClean="0">
                <a:cs typeface="Times New Roman" pitchFamily="18" charset="0"/>
              </a:rPr>
              <a:t>Defined by two cluster centres  </a:t>
            </a:r>
            <a:r>
              <a:rPr lang="en-GB" i="1" smtClean="0">
                <a:cs typeface="Times New Roman" pitchFamily="18" charset="0"/>
              </a:rPr>
              <a:t>c</a:t>
            </a:r>
            <a:r>
              <a:rPr lang="en-GB" i="1" baseline="-25000" smtClean="0">
                <a:cs typeface="Times New Roman" pitchFamily="18" charset="0"/>
              </a:rPr>
              <a:t>1</a:t>
            </a:r>
            <a:r>
              <a:rPr lang="en-GB" smtClean="0">
                <a:cs typeface="Times New Roman" pitchFamily="18" charset="0"/>
              </a:rPr>
              <a:t>  and </a:t>
            </a:r>
            <a:r>
              <a:rPr lang="en-GB" i="1" smtClean="0">
                <a:cs typeface="Times New Roman" pitchFamily="18" charset="0"/>
              </a:rPr>
              <a:t>c</a:t>
            </a:r>
            <a:r>
              <a:rPr lang="en-GB" i="1" baseline="-25000" smtClean="0">
                <a:cs typeface="Times New Roman" pitchFamily="18" charset="0"/>
              </a:rPr>
              <a:t>2</a:t>
            </a:r>
            <a:endParaRPr lang="en-GB" i="1" smtClean="0">
              <a:cs typeface="Times New Roman" pitchFamily="18" charset="0"/>
            </a:endParaRP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Greylevels classified according to the nearest cluster centre</a:t>
            </a:r>
            <a:r>
              <a:rPr lang="en-GB" smtClean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012230-AC06-412A-BAEE-4D4D49090DAF}" type="slidenum">
              <a:rPr lang="en-GB"/>
              <a:pPr>
                <a:defRPr/>
              </a:pPr>
              <a:t>37</a:t>
            </a:fld>
            <a:endParaRPr lang="en-GB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clustering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A </a:t>
            </a:r>
            <a:r>
              <a:rPr lang="en-GB" i="1" smtClean="0"/>
              <a:t>nearest neighbour</a:t>
            </a:r>
            <a:r>
              <a:rPr lang="en-GB" smtClean="0"/>
              <a:t> clustering algorithm allows us perform a greylevel segmentation using clustering</a:t>
            </a:r>
          </a:p>
          <a:p>
            <a:pPr lvl="1" eaLnBrk="1" hangingPunct="1"/>
            <a:r>
              <a:rPr lang="en-GB" smtClean="0"/>
              <a:t>A simple case of a more general and widely used </a:t>
            </a:r>
            <a:r>
              <a:rPr lang="en-GB" i="1" smtClean="0"/>
              <a:t>K-means</a:t>
            </a:r>
            <a:r>
              <a:rPr lang="en-GB" smtClean="0"/>
              <a:t> clustering </a:t>
            </a:r>
          </a:p>
          <a:p>
            <a:pPr lvl="1" eaLnBrk="1" hangingPunct="1"/>
            <a:r>
              <a:rPr lang="en-GB" smtClean="0"/>
              <a:t>A simple iterative algorithm which has known convergence properties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939164-B4CE-4B12-AB38-7D41A25CF21A}" type="slidenum">
              <a:rPr lang="en-GB"/>
              <a:pPr>
                <a:defRPr/>
              </a:pPr>
              <a:t>38</a:t>
            </a:fld>
            <a:endParaRPr lang="en-GB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clustering</a:t>
            </a:r>
          </a:p>
        </p:txBody>
      </p:sp>
      <p:sp>
        <p:nvSpPr>
          <p:cNvPr id="1331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Given a set of greylevels</a:t>
            </a:r>
          </a:p>
          <a:p>
            <a:pPr eaLnBrk="1" hangingPunct="1"/>
            <a:endParaRPr lang="en-GB" smtClean="0">
              <a:cs typeface="Times New Roman" pitchFamily="18" charset="0"/>
            </a:endParaRPr>
          </a:p>
          <a:p>
            <a:pPr eaLnBrk="1" hangingPunct="1"/>
            <a:r>
              <a:rPr lang="en-GB" smtClean="0">
                <a:cs typeface="Times New Roman" pitchFamily="18" charset="0"/>
              </a:rPr>
              <a:t>We can partition this set into two groups</a:t>
            </a:r>
            <a:r>
              <a:rPr lang="en-GB" b="1" smtClean="0">
                <a:cs typeface="Times New Roman" pitchFamily="18" charset="0"/>
              </a:rPr>
              <a:t> 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11E5F9-18E2-4E30-8DFD-8BC5B178E881}" type="slidenum">
              <a:rPr lang="en-GB"/>
              <a:pPr>
                <a:defRPr/>
              </a:pPr>
              <a:t>39</a:t>
            </a:fld>
            <a:endParaRPr lang="en-GB"/>
          </a:p>
        </p:txBody>
      </p:sp>
      <p:sp>
        <p:nvSpPr>
          <p:cNvPr id="13320" name="Rectangle 5"/>
          <p:cNvSpPr>
            <a:spLocks noChangeArrowheads="1"/>
          </p:cNvSpPr>
          <p:nvPr/>
        </p:nvSpPr>
        <p:spPr bwMode="auto">
          <a:xfrm>
            <a:off x="3800475" y="3286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3314" name="Object 4"/>
          <p:cNvGraphicFramePr>
            <a:graphicFrameLocks noChangeAspect="1"/>
          </p:cNvGraphicFramePr>
          <p:nvPr/>
        </p:nvGraphicFramePr>
        <p:xfrm>
          <a:off x="2632075" y="2460625"/>
          <a:ext cx="3048000" cy="565150"/>
        </p:xfrm>
        <a:graphic>
          <a:graphicData uri="http://schemas.openxmlformats.org/presentationml/2006/ole">
            <p:oleObj spid="_x0000_s13314" r:id="rId4" imgW="1396394" imgH="253890" progId="Equation.3">
              <p:embed/>
            </p:oleObj>
          </a:graphicData>
        </a:graphic>
      </p:graphicFrame>
      <p:sp>
        <p:nvSpPr>
          <p:cNvPr id="13321" name="Rectangle 7"/>
          <p:cNvSpPr>
            <a:spLocks noChangeArrowheads="1"/>
          </p:cNvSpPr>
          <p:nvPr/>
        </p:nvSpPr>
        <p:spPr bwMode="auto">
          <a:xfrm>
            <a:off x="3686175" y="3281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3315" name="Object 6"/>
          <p:cNvGraphicFramePr>
            <a:graphicFrameLocks noChangeAspect="1"/>
          </p:cNvGraphicFramePr>
          <p:nvPr/>
        </p:nvGraphicFramePr>
        <p:xfrm>
          <a:off x="2593975" y="3529013"/>
          <a:ext cx="3352800" cy="558800"/>
        </p:xfrm>
        <a:graphic>
          <a:graphicData uri="http://schemas.openxmlformats.org/presentationml/2006/ole">
            <p:oleObj spid="_x0000_s13315" r:id="rId5" imgW="1600200" imgH="266700" progId="Equation.3">
              <p:embed/>
            </p:oleObj>
          </a:graphicData>
        </a:graphic>
      </p:graphicFrame>
      <p:sp>
        <p:nvSpPr>
          <p:cNvPr id="13322" name="Rectangle 9"/>
          <p:cNvSpPr>
            <a:spLocks noChangeArrowheads="1"/>
          </p:cNvSpPr>
          <p:nvPr/>
        </p:nvSpPr>
        <p:spPr bwMode="auto">
          <a:xfrm>
            <a:off x="3652838" y="3281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3316" name="Object 8"/>
          <p:cNvGraphicFramePr>
            <a:graphicFrameLocks noChangeAspect="1"/>
          </p:cNvGraphicFramePr>
          <p:nvPr/>
        </p:nvGraphicFramePr>
        <p:xfrm>
          <a:off x="2652713" y="4333875"/>
          <a:ext cx="3505200" cy="563563"/>
        </p:xfrm>
        <a:graphic>
          <a:graphicData uri="http://schemas.openxmlformats.org/presentationml/2006/ole">
            <p:oleObj spid="_x0000_s13316" r:id="rId6" imgW="1662978" imgH="266584" progId="Equation.3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Introduction to image segmentation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Example 1</a:t>
            </a:r>
          </a:p>
          <a:p>
            <a:pPr lvl="1" eaLnBrk="1" hangingPunct="1"/>
            <a:r>
              <a:rPr lang="en-GB" smtClean="0"/>
              <a:t>Segmentation based on greyscale</a:t>
            </a:r>
          </a:p>
          <a:p>
            <a:pPr lvl="1" eaLnBrk="1" hangingPunct="1"/>
            <a:r>
              <a:rPr lang="en-GB" smtClean="0"/>
              <a:t>Very simple ‘model’ of greyscale leads to inaccuracies in object labelling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687BD8-C3BA-4E01-A1F9-A01FE2380047}" type="slidenum">
              <a:rPr lang="en-GB"/>
              <a:pPr>
                <a:defRPr/>
              </a:pPr>
              <a:t>4</a:t>
            </a:fld>
            <a:endParaRPr lang="en-GB"/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365760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4506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45720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365760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4506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45720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clustering</a:t>
            </a:r>
          </a:p>
        </p:txBody>
      </p:sp>
      <p:sp>
        <p:nvSpPr>
          <p:cNvPr id="1434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Compute the local means of each group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FBBF14-5150-4DE9-AABC-9D5E1D1D80FE}" type="slidenum">
              <a:rPr lang="en-GB"/>
              <a:pPr>
                <a:defRPr/>
              </a:pPr>
              <a:t>40</a:t>
            </a:fld>
            <a:endParaRPr lang="en-GB"/>
          </a:p>
        </p:txBody>
      </p:sp>
      <p:sp>
        <p:nvSpPr>
          <p:cNvPr id="14343" name="Rectangle 5"/>
          <p:cNvSpPr>
            <a:spLocks noChangeArrowheads="1"/>
          </p:cNvSpPr>
          <p:nvPr/>
        </p:nvSpPr>
        <p:spPr bwMode="auto">
          <a:xfrm>
            <a:off x="3686175" y="30527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3124200" y="2732088"/>
          <a:ext cx="2514600" cy="1068387"/>
        </p:xfrm>
        <a:graphic>
          <a:graphicData uri="http://schemas.openxmlformats.org/presentationml/2006/ole">
            <p:oleObj spid="_x0000_s14338" r:id="rId4" imgW="1016000" imgH="431800" progId="Equation.3">
              <p:embed/>
            </p:oleObj>
          </a:graphicData>
        </a:graphic>
      </p:graphicFrame>
      <p:sp>
        <p:nvSpPr>
          <p:cNvPr id="14344" name="Rectangle 7"/>
          <p:cNvSpPr>
            <a:spLocks noChangeArrowheads="1"/>
          </p:cNvSpPr>
          <p:nvPr/>
        </p:nvSpPr>
        <p:spPr bwMode="auto">
          <a:xfrm>
            <a:off x="3652838" y="30337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4339" name="Object 6"/>
          <p:cNvGraphicFramePr>
            <a:graphicFrameLocks noChangeAspect="1"/>
          </p:cNvGraphicFramePr>
          <p:nvPr/>
        </p:nvGraphicFramePr>
        <p:xfrm>
          <a:off x="3200400" y="3886200"/>
          <a:ext cx="2362200" cy="1016000"/>
        </p:xfrm>
        <a:graphic>
          <a:graphicData uri="http://schemas.openxmlformats.org/presentationml/2006/ole">
            <p:oleObj spid="_x0000_s14339" r:id="rId5" imgW="1054100" imgH="457200" progId="Equation.3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clustering</a:t>
            </a:r>
          </a:p>
        </p:txBody>
      </p:sp>
      <p:sp>
        <p:nvSpPr>
          <p:cNvPr id="1536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2800" smtClean="0"/>
              <a:t>Re-define the new groupings</a:t>
            </a:r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  <a:p>
            <a:pPr eaLnBrk="1" hangingPunct="1">
              <a:lnSpc>
                <a:spcPct val="90000"/>
              </a:lnSpc>
            </a:pPr>
            <a:r>
              <a:rPr lang="en-GB" sz="2800" smtClean="0">
                <a:cs typeface="Times New Roman" pitchFamily="18" charset="0"/>
              </a:rPr>
              <a:t>In other words all grey levels in set 1 are nearer to cluster centre </a:t>
            </a:r>
            <a:r>
              <a:rPr lang="en-GB" sz="2800" i="1" smtClean="0">
                <a:cs typeface="Times New Roman" pitchFamily="18" charset="0"/>
              </a:rPr>
              <a:t>c</a:t>
            </a:r>
            <a:r>
              <a:rPr lang="en-GB" sz="2800" i="1" baseline="-25000" smtClean="0">
                <a:cs typeface="Times New Roman" pitchFamily="18" charset="0"/>
              </a:rPr>
              <a:t>1</a:t>
            </a:r>
            <a:r>
              <a:rPr lang="en-GB" sz="2800" smtClean="0">
                <a:cs typeface="Times New Roman" pitchFamily="18" charset="0"/>
              </a:rPr>
              <a:t> and all grey levels in set 2 are nearer to cluster centre</a:t>
            </a:r>
            <a:r>
              <a:rPr lang="en-GB" sz="2800" b="1" smtClean="0">
                <a:cs typeface="Times New Roman" pitchFamily="18" charset="0"/>
              </a:rPr>
              <a:t> </a:t>
            </a:r>
            <a:r>
              <a:rPr lang="en-GB" sz="2800" i="1" smtClean="0">
                <a:cs typeface="Times New Roman" pitchFamily="18" charset="0"/>
              </a:rPr>
              <a:t>c</a:t>
            </a:r>
            <a:r>
              <a:rPr lang="en-GB" sz="2800" i="1" baseline="-25000" smtClean="0">
                <a:cs typeface="Times New Roman" pitchFamily="18" charset="0"/>
              </a:rPr>
              <a:t>2</a:t>
            </a:r>
            <a:endParaRPr lang="en-GB" sz="2800" smtClean="0"/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  <a:p>
            <a:pPr eaLnBrk="1" hangingPunct="1">
              <a:lnSpc>
                <a:spcPct val="90000"/>
              </a:lnSpc>
            </a:pPr>
            <a:endParaRPr lang="en-GB" sz="2800" smtClean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05155A-5518-4D2C-9BB0-53697CCDEEA4}" type="slidenum">
              <a:rPr lang="en-GB"/>
              <a:pPr>
                <a:defRPr/>
              </a:pPr>
              <a:t>41</a:t>
            </a:fld>
            <a:endParaRPr lang="en-GB"/>
          </a:p>
        </p:txBody>
      </p:sp>
      <p:sp>
        <p:nvSpPr>
          <p:cNvPr id="15367" name="Rectangle 5"/>
          <p:cNvSpPr>
            <a:spLocks noChangeArrowheads="1"/>
          </p:cNvSpPr>
          <p:nvPr/>
        </p:nvSpPr>
        <p:spPr bwMode="auto">
          <a:xfrm>
            <a:off x="2600325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5362" name="Object 4"/>
          <p:cNvGraphicFramePr>
            <a:graphicFrameLocks noChangeAspect="1"/>
          </p:cNvGraphicFramePr>
          <p:nvPr/>
        </p:nvGraphicFramePr>
        <p:xfrm>
          <a:off x="1676400" y="3048000"/>
          <a:ext cx="5791200" cy="685800"/>
        </p:xfrm>
        <a:graphic>
          <a:graphicData uri="http://schemas.openxmlformats.org/presentationml/2006/ole">
            <p:oleObj spid="_x0000_s15362" r:id="rId4" imgW="2222500" imgH="266700" progId="Equation.3">
              <p:embed/>
            </p:oleObj>
          </a:graphicData>
        </a:graphic>
      </p:graphicFrame>
      <p:sp>
        <p:nvSpPr>
          <p:cNvPr id="15368" name="Rectangle 7"/>
          <p:cNvSpPr>
            <a:spLocks noChangeArrowheads="1"/>
          </p:cNvSpPr>
          <p:nvPr/>
        </p:nvSpPr>
        <p:spPr bwMode="auto">
          <a:xfrm>
            <a:off x="2562225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5363" name="Object 6"/>
          <p:cNvGraphicFramePr>
            <a:graphicFrameLocks noChangeAspect="1"/>
          </p:cNvGraphicFramePr>
          <p:nvPr/>
        </p:nvGraphicFramePr>
        <p:xfrm>
          <a:off x="1676400" y="3962400"/>
          <a:ext cx="5791200" cy="673100"/>
        </p:xfrm>
        <a:graphic>
          <a:graphicData uri="http://schemas.openxmlformats.org/presentationml/2006/ole">
            <p:oleObj spid="_x0000_s15363" r:id="rId5" imgW="2260600" imgH="266700" progId="Equation.3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clustering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But, we have a </a:t>
            </a:r>
            <a:r>
              <a:rPr lang="en-GB" i="1" smtClean="0"/>
              <a:t>chicken and egg</a:t>
            </a:r>
            <a:r>
              <a:rPr lang="en-GB" smtClean="0"/>
              <a:t> situation</a:t>
            </a: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The problem with the above definition is that each group mean is defined in terms of the partitions  and vice versa</a:t>
            </a:r>
            <a:r>
              <a:rPr lang="en-GB" b="1" smtClean="0">
                <a:cs typeface="Times New Roman" pitchFamily="18" charset="0"/>
              </a:rPr>
              <a:t> </a:t>
            </a: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The solution is to define an iterative algorithm and worry about the convergence of the algorithm</a:t>
            </a:r>
            <a:r>
              <a:rPr lang="en-GB" b="1" smtClean="0">
                <a:cs typeface="Times New Roman" pitchFamily="18" charset="0"/>
              </a:rPr>
              <a:t> </a:t>
            </a:r>
            <a:r>
              <a:rPr lang="en-GB" smtClean="0">
                <a:cs typeface="Times New Roman" pitchFamily="18" charset="0"/>
              </a:rPr>
              <a:t>later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B13FF9-5E42-46A0-881C-6928F16687D3}" type="slidenum">
              <a:rPr lang="en-GB"/>
              <a:pPr>
                <a:defRPr/>
              </a:pPr>
              <a:t>42</a:t>
            </a:fld>
            <a:endParaRPr lang="en-GB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clustering</a:t>
            </a:r>
          </a:p>
        </p:txBody>
      </p:sp>
      <p:sp>
        <p:nvSpPr>
          <p:cNvPr id="1638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The iterative algorithm is as follows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C54C37-3B76-42D9-AEAE-CA0D854C3D88}" type="slidenum">
              <a:rPr lang="en-GB"/>
              <a:pPr>
                <a:defRPr/>
              </a:pPr>
              <a:t>43</a:t>
            </a:fld>
            <a:endParaRPr lang="en-GB"/>
          </a:p>
        </p:txBody>
      </p:sp>
      <p:sp>
        <p:nvSpPr>
          <p:cNvPr id="16391" name="Rectangle 8"/>
          <p:cNvSpPr>
            <a:spLocks noChangeArrowheads="1"/>
          </p:cNvSpPr>
          <p:nvPr/>
        </p:nvSpPr>
        <p:spPr bwMode="auto">
          <a:xfrm>
            <a:off x="685800" y="2819400"/>
            <a:ext cx="8458200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5000"/>
              </a:lnSpc>
            </a:pPr>
            <a:r>
              <a:rPr lang="en-GB" sz="2000">
                <a:cs typeface="Times New Roman" pitchFamily="18" charset="0"/>
              </a:rPr>
              <a:t>Initialize the label of each pixel randomly</a:t>
            </a:r>
          </a:p>
          <a:p>
            <a:pPr eaLnBrk="0" hangingPunct="0">
              <a:lnSpc>
                <a:spcPct val="75000"/>
              </a:lnSpc>
            </a:pPr>
            <a:r>
              <a:rPr lang="en-GB" sz="2000">
                <a:cs typeface="Times New Roman" pitchFamily="18" charset="0"/>
              </a:rPr>
              <a:t> </a:t>
            </a:r>
          </a:p>
          <a:p>
            <a:pPr eaLnBrk="0" hangingPunct="0">
              <a:lnSpc>
                <a:spcPct val="75000"/>
              </a:lnSpc>
            </a:pPr>
            <a:r>
              <a:rPr lang="en-GB" sz="2000">
                <a:cs typeface="Times New Roman" pitchFamily="18" charset="0"/>
              </a:rPr>
              <a:t>	</a:t>
            </a:r>
          </a:p>
          <a:p>
            <a:pPr eaLnBrk="0" hangingPunct="0">
              <a:lnSpc>
                <a:spcPct val="75000"/>
              </a:lnSpc>
            </a:pPr>
            <a:r>
              <a:rPr lang="en-GB" sz="2000">
                <a:cs typeface="Times New Roman" pitchFamily="18" charset="0"/>
              </a:rPr>
              <a:t>	Repeat</a:t>
            </a:r>
          </a:p>
          <a:p>
            <a:pPr eaLnBrk="0" hangingPunct="0">
              <a:lnSpc>
                <a:spcPct val="50000"/>
              </a:lnSpc>
            </a:pPr>
            <a:r>
              <a:rPr lang="en-GB" sz="2000">
                <a:cs typeface="Times New Roman" pitchFamily="18" charset="0"/>
              </a:rPr>
              <a:t> </a:t>
            </a:r>
          </a:p>
          <a:p>
            <a:pPr eaLnBrk="0" hangingPunct="0">
              <a:lnSpc>
                <a:spcPct val="75000"/>
              </a:lnSpc>
            </a:pPr>
            <a:r>
              <a:rPr lang="en-GB" sz="2000">
                <a:cs typeface="Times New Roman" pitchFamily="18" charset="0"/>
              </a:rPr>
              <a:t>		</a:t>
            </a:r>
            <a:r>
              <a:rPr lang="en-GB" sz="2000" i="1">
                <a:cs typeface="Times New Roman" pitchFamily="18" charset="0"/>
              </a:rPr>
              <a:t>c</a:t>
            </a:r>
            <a:r>
              <a:rPr lang="en-GB" sz="2000" baseline="-25000">
                <a:cs typeface="Times New Roman" pitchFamily="18" charset="0"/>
              </a:rPr>
              <a:t>1</a:t>
            </a:r>
            <a:r>
              <a:rPr lang="en-GB" sz="2000">
                <a:cs typeface="Times New Roman" pitchFamily="18" charset="0"/>
              </a:rPr>
              <a:t>= mean of pixels assigned to object label</a:t>
            </a:r>
          </a:p>
          <a:p>
            <a:pPr eaLnBrk="0" hangingPunct="0">
              <a:lnSpc>
                <a:spcPct val="50000"/>
              </a:lnSpc>
            </a:pPr>
            <a:r>
              <a:rPr lang="en-GB" sz="2000">
                <a:cs typeface="Times New Roman" pitchFamily="18" charset="0"/>
              </a:rPr>
              <a:t> </a:t>
            </a:r>
          </a:p>
          <a:p>
            <a:pPr eaLnBrk="0" hangingPunct="0">
              <a:lnSpc>
                <a:spcPct val="75000"/>
              </a:lnSpc>
            </a:pPr>
            <a:r>
              <a:rPr lang="en-GB" sz="2000">
                <a:cs typeface="Times New Roman" pitchFamily="18" charset="0"/>
              </a:rPr>
              <a:t>		</a:t>
            </a:r>
            <a:r>
              <a:rPr lang="en-GB" sz="2000" i="1">
                <a:cs typeface="Times New Roman" pitchFamily="18" charset="0"/>
              </a:rPr>
              <a:t>c</a:t>
            </a:r>
            <a:r>
              <a:rPr lang="en-GB" sz="2000" baseline="-14000">
                <a:cs typeface="Times New Roman" pitchFamily="18" charset="0"/>
              </a:rPr>
              <a:t>2</a:t>
            </a:r>
            <a:r>
              <a:rPr lang="en-GB" sz="2000">
                <a:cs typeface="Times New Roman" pitchFamily="18" charset="0"/>
              </a:rPr>
              <a:t>= mean of pixels assigned to background label</a:t>
            </a:r>
          </a:p>
          <a:p>
            <a:pPr eaLnBrk="0" hangingPunct="0">
              <a:lnSpc>
                <a:spcPct val="75000"/>
              </a:lnSpc>
            </a:pPr>
            <a:r>
              <a:rPr lang="en-GB" sz="2000">
                <a:cs typeface="Times New Roman" pitchFamily="18" charset="0"/>
              </a:rPr>
              <a:t>			</a:t>
            </a:r>
          </a:p>
          <a:p>
            <a:pPr eaLnBrk="0" hangingPunct="0">
              <a:lnSpc>
                <a:spcPct val="75000"/>
              </a:lnSpc>
            </a:pPr>
            <a:r>
              <a:rPr lang="en-GB" sz="2000">
                <a:cs typeface="Times New Roman" pitchFamily="18" charset="0"/>
              </a:rPr>
              <a:t>			</a:t>
            </a:r>
          </a:p>
          <a:p>
            <a:pPr eaLnBrk="0" hangingPunct="0">
              <a:lnSpc>
                <a:spcPct val="75000"/>
              </a:lnSpc>
            </a:pPr>
            <a:r>
              <a:rPr lang="en-GB" sz="2000">
                <a:cs typeface="Times New Roman" pitchFamily="18" charset="0"/>
              </a:rPr>
              <a:t>		Compute partition </a:t>
            </a:r>
          </a:p>
          <a:p>
            <a:pPr eaLnBrk="0" hangingPunct="0">
              <a:lnSpc>
                <a:spcPct val="75000"/>
              </a:lnSpc>
            </a:pPr>
            <a:r>
              <a:rPr lang="en-GB" sz="2000">
                <a:cs typeface="Times New Roman" pitchFamily="18" charset="0"/>
              </a:rPr>
              <a:t> </a:t>
            </a:r>
          </a:p>
          <a:p>
            <a:pPr eaLnBrk="0" hangingPunct="0">
              <a:lnSpc>
                <a:spcPct val="75000"/>
              </a:lnSpc>
            </a:pPr>
            <a:r>
              <a:rPr lang="en-GB" sz="2000">
                <a:cs typeface="Times New Roman" pitchFamily="18" charset="0"/>
              </a:rPr>
              <a:t>		Compute partition </a:t>
            </a:r>
          </a:p>
          <a:p>
            <a:pPr eaLnBrk="0" hangingPunct="0">
              <a:lnSpc>
                <a:spcPct val="75000"/>
              </a:lnSpc>
            </a:pPr>
            <a:r>
              <a:rPr lang="en-GB" sz="2000">
                <a:cs typeface="Times New Roman" pitchFamily="18" charset="0"/>
              </a:rPr>
              <a:t> </a:t>
            </a:r>
          </a:p>
          <a:p>
            <a:pPr eaLnBrk="0" hangingPunct="0">
              <a:lnSpc>
                <a:spcPct val="75000"/>
              </a:lnSpc>
            </a:pPr>
            <a:r>
              <a:rPr lang="en-GB" sz="2000">
                <a:cs typeface="Times New Roman" pitchFamily="18" charset="0"/>
              </a:rPr>
              <a:t>	</a:t>
            </a:r>
          </a:p>
          <a:p>
            <a:pPr eaLnBrk="0" hangingPunct="0">
              <a:lnSpc>
                <a:spcPct val="75000"/>
              </a:lnSpc>
            </a:pPr>
            <a:r>
              <a:rPr lang="en-GB" sz="2000">
                <a:cs typeface="Times New Roman" pitchFamily="18" charset="0"/>
              </a:rPr>
              <a:t>	Until none pixel labelling changes</a:t>
            </a:r>
            <a:r>
              <a:rPr lang="en-GB" sz="2000"/>
              <a:t> </a:t>
            </a:r>
          </a:p>
        </p:txBody>
      </p:sp>
      <p:sp>
        <p:nvSpPr>
          <p:cNvPr id="16392" name="Rectangle 10"/>
          <p:cNvSpPr>
            <a:spLocks noChangeArrowheads="1"/>
          </p:cNvSpPr>
          <p:nvPr/>
        </p:nvSpPr>
        <p:spPr bwMode="auto">
          <a:xfrm>
            <a:off x="3686175" y="3281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6386" name="Object 9"/>
          <p:cNvGraphicFramePr>
            <a:graphicFrameLocks noChangeAspect="1"/>
          </p:cNvGraphicFramePr>
          <p:nvPr/>
        </p:nvGraphicFramePr>
        <p:xfrm>
          <a:off x="4800600" y="4876800"/>
          <a:ext cx="2743200" cy="457200"/>
        </p:xfrm>
        <a:graphic>
          <a:graphicData uri="http://schemas.openxmlformats.org/presentationml/2006/ole">
            <p:oleObj spid="_x0000_s16386" r:id="rId4" imgW="1600200" imgH="266700" progId="Equation.3">
              <p:embed/>
            </p:oleObj>
          </a:graphicData>
        </a:graphic>
      </p:graphicFrame>
      <p:sp>
        <p:nvSpPr>
          <p:cNvPr id="16393" name="Rectangle 12"/>
          <p:cNvSpPr>
            <a:spLocks noChangeArrowheads="1"/>
          </p:cNvSpPr>
          <p:nvPr/>
        </p:nvSpPr>
        <p:spPr bwMode="auto">
          <a:xfrm>
            <a:off x="3652838" y="3281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6387" name="Object 11"/>
          <p:cNvGraphicFramePr>
            <a:graphicFrameLocks noChangeAspect="1"/>
          </p:cNvGraphicFramePr>
          <p:nvPr/>
        </p:nvGraphicFramePr>
        <p:xfrm>
          <a:off x="4800600" y="5308600"/>
          <a:ext cx="2743200" cy="441325"/>
        </p:xfrm>
        <a:graphic>
          <a:graphicData uri="http://schemas.openxmlformats.org/presentationml/2006/ole">
            <p:oleObj spid="_x0000_s16387" r:id="rId5" imgW="1662978" imgH="266584" progId="Equation.3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clustering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Two questions to answer</a:t>
            </a:r>
          </a:p>
          <a:p>
            <a:pPr lvl="1" eaLnBrk="1" hangingPunct="1"/>
            <a:r>
              <a:rPr lang="en-GB" smtClean="0"/>
              <a:t>Does this algorithm converge?</a:t>
            </a:r>
          </a:p>
          <a:p>
            <a:pPr lvl="1" eaLnBrk="1" hangingPunct="1"/>
            <a:r>
              <a:rPr lang="en-GB" smtClean="0"/>
              <a:t>If so, to what does it converge?</a:t>
            </a:r>
          </a:p>
          <a:p>
            <a:pPr eaLnBrk="1" hangingPunct="1"/>
            <a:r>
              <a:rPr lang="en-GB" smtClean="0"/>
              <a:t>We can show that the algorithm is guaranteed to converge and also that it converges to a sensible result</a:t>
            </a:r>
          </a:p>
          <a:p>
            <a:pPr eaLnBrk="1" hangingPunct="1"/>
            <a:endParaRPr lang="en-GB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C8BE8D-20CD-4A3B-B3E9-D2CC8A6233D7}" type="slidenum">
              <a:rPr lang="en-GB"/>
              <a:pPr>
                <a:defRPr/>
              </a:pPr>
              <a:t>44</a:t>
            </a:fld>
            <a:endParaRPr lang="en-GB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clustering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Outline proof of algorithm convergence</a:t>
            </a:r>
          </a:p>
          <a:p>
            <a:pPr lvl="1" eaLnBrk="1" hangingPunct="1"/>
            <a:r>
              <a:rPr lang="en-GB" smtClean="0"/>
              <a:t>Define a ‘cost function’ at iteration </a:t>
            </a:r>
            <a:r>
              <a:rPr lang="en-GB" i="1" smtClean="0"/>
              <a:t>r</a:t>
            </a:r>
          </a:p>
          <a:p>
            <a:pPr lvl="1" eaLnBrk="1" hangingPunct="1"/>
            <a:endParaRPr lang="en-GB" i="1" smtClean="0"/>
          </a:p>
          <a:p>
            <a:pPr lvl="1" eaLnBrk="1" hangingPunct="1"/>
            <a:endParaRPr lang="en-GB" i="1" smtClean="0"/>
          </a:p>
          <a:p>
            <a:pPr lvl="1" eaLnBrk="1" hangingPunct="1"/>
            <a:endParaRPr lang="en-GB" i="1" smtClean="0"/>
          </a:p>
          <a:p>
            <a:pPr lvl="1" eaLnBrk="1" hangingPunct="1"/>
            <a:r>
              <a:rPr lang="en-GB" i="1" smtClean="0"/>
              <a:t>E</a:t>
            </a:r>
            <a:r>
              <a:rPr lang="en-GB" i="1" baseline="40000" smtClean="0"/>
              <a:t>(r)</a:t>
            </a:r>
            <a:r>
              <a:rPr lang="en-GB" i="1" baseline="30000" smtClean="0"/>
              <a:t> </a:t>
            </a:r>
            <a:r>
              <a:rPr lang="en-GB" smtClean="0"/>
              <a:t>&gt;0</a:t>
            </a:r>
            <a:endParaRPr lang="en-GB" i="1" smtClean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F34CFE-4271-4D31-8837-E5423512FF11}" type="slidenum">
              <a:rPr lang="en-GB"/>
              <a:pPr>
                <a:defRPr/>
              </a:pPr>
              <a:t>45</a:t>
            </a:fld>
            <a:endParaRPr lang="en-GB"/>
          </a:p>
        </p:txBody>
      </p:sp>
      <p:sp>
        <p:nvSpPr>
          <p:cNvPr id="17414" name="Rectangle 5"/>
          <p:cNvSpPr>
            <a:spLocks noChangeArrowheads="1"/>
          </p:cNvSpPr>
          <p:nvPr/>
        </p:nvSpPr>
        <p:spPr bwMode="auto">
          <a:xfrm>
            <a:off x="1519238" y="3048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7410" name="Object 4"/>
          <p:cNvGraphicFramePr>
            <a:graphicFrameLocks noChangeAspect="1"/>
          </p:cNvGraphicFramePr>
          <p:nvPr/>
        </p:nvGraphicFramePr>
        <p:xfrm>
          <a:off x="1047750" y="3097213"/>
          <a:ext cx="7848600" cy="979487"/>
        </p:xfrm>
        <a:graphic>
          <a:graphicData uri="http://schemas.openxmlformats.org/presentationml/2006/ole">
            <p:oleObj spid="_x0000_s17410" r:id="rId4" imgW="3454400" imgH="431800" progId="Equation.3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clustering</a:t>
            </a:r>
          </a:p>
        </p:txBody>
      </p:sp>
      <p:sp>
        <p:nvSpPr>
          <p:cNvPr id="1843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Now update the cluster centres</a:t>
            </a:r>
          </a:p>
          <a:p>
            <a:pPr eaLnBrk="1" hangingPunct="1"/>
            <a:endParaRPr lang="en-GB" smtClean="0"/>
          </a:p>
          <a:p>
            <a:pPr eaLnBrk="1" hangingPunct="1"/>
            <a:endParaRPr lang="en-GB" smtClean="0"/>
          </a:p>
          <a:p>
            <a:pPr eaLnBrk="1" hangingPunct="1"/>
            <a:endParaRPr lang="en-GB" smtClean="0"/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Finally update the cost function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3835AB-488B-4EF2-A5AC-D4F433FEDA4E}" type="slidenum">
              <a:rPr lang="en-GB"/>
              <a:pPr>
                <a:defRPr/>
              </a:pPr>
              <a:t>46</a:t>
            </a:fld>
            <a:endParaRPr lang="en-GB"/>
          </a:p>
        </p:txBody>
      </p:sp>
      <p:sp>
        <p:nvSpPr>
          <p:cNvPr id="18440" name="Rectangle 5"/>
          <p:cNvSpPr>
            <a:spLocks noChangeArrowheads="1"/>
          </p:cNvSpPr>
          <p:nvPr/>
        </p:nvSpPr>
        <p:spPr bwMode="auto">
          <a:xfrm>
            <a:off x="3519488" y="30527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8434" name="Object 4"/>
          <p:cNvGraphicFramePr>
            <a:graphicFrameLocks noChangeAspect="1"/>
          </p:cNvGraphicFramePr>
          <p:nvPr/>
        </p:nvGraphicFramePr>
        <p:xfrm>
          <a:off x="2436813" y="2536825"/>
          <a:ext cx="2773362" cy="992188"/>
        </p:xfrm>
        <a:graphic>
          <a:graphicData uri="http://schemas.openxmlformats.org/presentationml/2006/ole">
            <p:oleObj spid="_x0000_s18434" r:id="rId4" imgW="1206500" imgH="431800" progId="Equation.3">
              <p:embed/>
            </p:oleObj>
          </a:graphicData>
        </a:graphic>
      </p:graphicFrame>
      <p:sp>
        <p:nvSpPr>
          <p:cNvPr id="18441" name="Rectangle 7"/>
          <p:cNvSpPr>
            <a:spLocks noChangeArrowheads="1"/>
          </p:cNvSpPr>
          <p:nvPr/>
        </p:nvSpPr>
        <p:spPr bwMode="auto">
          <a:xfrm>
            <a:off x="3519488" y="30337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8442" name="Rectangle 9"/>
          <p:cNvSpPr>
            <a:spLocks noChangeArrowheads="1"/>
          </p:cNvSpPr>
          <p:nvPr/>
        </p:nvSpPr>
        <p:spPr bwMode="auto">
          <a:xfrm>
            <a:off x="1685925" y="3048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8435" name="Object 8"/>
          <p:cNvGraphicFramePr>
            <a:graphicFrameLocks noChangeAspect="1"/>
          </p:cNvGraphicFramePr>
          <p:nvPr/>
        </p:nvGraphicFramePr>
        <p:xfrm>
          <a:off x="1425575" y="5119688"/>
          <a:ext cx="7315200" cy="965200"/>
        </p:xfrm>
        <a:graphic>
          <a:graphicData uri="http://schemas.openxmlformats.org/presentationml/2006/ole">
            <p:oleObj spid="_x0000_s18435" r:id="rId5" imgW="3263900" imgH="431800" progId="Equation.3">
              <p:embed/>
            </p:oleObj>
          </a:graphicData>
        </a:graphic>
      </p:graphicFrame>
      <p:graphicFrame>
        <p:nvGraphicFramePr>
          <p:cNvPr id="18436" name="Object 11"/>
          <p:cNvGraphicFramePr>
            <a:graphicFrameLocks noChangeAspect="1"/>
          </p:cNvGraphicFramePr>
          <p:nvPr/>
        </p:nvGraphicFramePr>
        <p:xfrm>
          <a:off x="2527300" y="3392488"/>
          <a:ext cx="2587625" cy="992187"/>
        </p:xfrm>
        <a:graphic>
          <a:graphicData uri="http://schemas.openxmlformats.org/presentationml/2006/ole">
            <p:oleObj spid="_x0000_s18436" name="Equation" r:id="rId6" imgW="1193760" imgH="457200" progId="Equation.3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clustering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Easy to show that</a:t>
            </a:r>
          </a:p>
          <a:p>
            <a:pPr eaLnBrk="1" hangingPunct="1"/>
            <a:endParaRPr lang="en-GB" smtClean="0"/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Since </a:t>
            </a:r>
            <a:r>
              <a:rPr lang="en-GB" i="1" smtClean="0"/>
              <a:t>E</a:t>
            </a:r>
            <a:r>
              <a:rPr lang="en-GB" i="1" baseline="40000" smtClean="0"/>
              <a:t>(r)</a:t>
            </a:r>
            <a:r>
              <a:rPr lang="en-GB" i="1" baseline="30000" smtClean="0"/>
              <a:t> </a:t>
            </a:r>
            <a:r>
              <a:rPr lang="en-GB" smtClean="0"/>
              <a:t>&gt;0, we conclude that the algorithm must converge</a:t>
            </a:r>
          </a:p>
          <a:p>
            <a:pPr lvl="1" eaLnBrk="1" hangingPunct="1"/>
            <a:r>
              <a:rPr lang="en-GB" i="1" smtClean="0"/>
              <a:t>but</a:t>
            </a:r>
          </a:p>
          <a:p>
            <a:pPr eaLnBrk="1" hangingPunct="1"/>
            <a:r>
              <a:rPr lang="en-GB" smtClean="0"/>
              <a:t>What does the algorithm converge to?</a:t>
            </a:r>
          </a:p>
          <a:p>
            <a:pPr eaLnBrk="1" hangingPunct="1"/>
            <a:endParaRPr lang="en-GB" smtClean="0"/>
          </a:p>
          <a:p>
            <a:pPr eaLnBrk="1" hangingPunct="1"/>
            <a:endParaRPr lang="en-GB" smtClean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21A404-0F11-490A-B64E-3A189E7ABBAB}" type="slidenum">
              <a:rPr lang="en-GB"/>
              <a:pPr>
                <a:defRPr/>
              </a:pPr>
              <a:t>47</a:t>
            </a:fld>
            <a:endParaRPr lang="en-GB"/>
          </a:p>
        </p:txBody>
      </p:sp>
      <p:sp>
        <p:nvSpPr>
          <p:cNvPr id="19462" name="Rectangle 5"/>
          <p:cNvSpPr>
            <a:spLocks noChangeArrowheads="1"/>
          </p:cNvSpPr>
          <p:nvPr/>
        </p:nvSpPr>
        <p:spPr bwMode="auto">
          <a:xfrm>
            <a:off x="346710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9458" name="Object 4"/>
          <p:cNvGraphicFramePr>
            <a:graphicFrameLocks noChangeAspect="1"/>
          </p:cNvGraphicFramePr>
          <p:nvPr/>
        </p:nvGraphicFramePr>
        <p:xfrm>
          <a:off x="2389188" y="2522538"/>
          <a:ext cx="3894137" cy="687387"/>
        </p:xfrm>
        <a:graphic>
          <a:graphicData uri="http://schemas.openxmlformats.org/presentationml/2006/ole">
            <p:oleObj spid="_x0000_s19458" r:id="rId4" imgW="1270000" imgH="228600" progId="Equation.3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Greylevel clustering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n-GB" i="1" smtClean="0">
                <a:cs typeface="Times New Roman" pitchFamily="18" charset="0"/>
              </a:rPr>
              <a:t>E</a:t>
            </a:r>
            <a:r>
              <a:rPr lang="en-GB" baseline="-25000" smtClean="0">
                <a:cs typeface="Times New Roman" pitchFamily="18" charset="0"/>
              </a:rPr>
              <a:t>1</a:t>
            </a:r>
            <a:r>
              <a:rPr lang="en-GB" i="1" smtClean="0">
                <a:cs typeface="Times New Roman" pitchFamily="18" charset="0"/>
              </a:rPr>
              <a:t> </a:t>
            </a:r>
            <a:r>
              <a:rPr lang="en-GB" smtClean="0">
                <a:cs typeface="Times New Roman" pitchFamily="18" charset="0"/>
              </a:rPr>
              <a:t>is simply the sum of the variances within each cluster which is minimised at convergence</a:t>
            </a:r>
          </a:p>
          <a:p>
            <a:pPr lvl="1" algn="just" eaLnBrk="1" hangingPunct="1"/>
            <a:r>
              <a:rPr lang="en-GB" smtClean="0">
                <a:cs typeface="Times New Roman" pitchFamily="18" charset="0"/>
              </a:rPr>
              <a:t>Gives sensible results for well separated clusters</a:t>
            </a:r>
          </a:p>
          <a:p>
            <a:pPr lvl="1" algn="just" eaLnBrk="1" hangingPunct="1"/>
            <a:r>
              <a:rPr lang="en-GB" smtClean="0">
                <a:cs typeface="Times New Roman" pitchFamily="18" charset="0"/>
              </a:rPr>
              <a:t>Similar performance to thresholding</a:t>
            </a:r>
          </a:p>
          <a:p>
            <a:pPr eaLnBrk="1" hangingPunct="1"/>
            <a:endParaRPr lang="en-GB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5C631-2EAD-4A64-9176-9928CF735B56}" type="slidenum">
              <a:rPr lang="en-GB"/>
              <a:pPr>
                <a:defRPr/>
              </a:pPr>
              <a:t>48</a:t>
            </a:fld>
            <a:endParaRPr lang="en-GB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Greylevel clustering</a:t>
            </a:r>
          </a:p>
        </p:txBody>
      </p:sp>
      <p:sp>
        <p:nvSpPr>
          <p:cNvPr id="2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A1CD2E-518A-496A-98C0-4CE582A5EE24}" type="slidenum">
              <a:rPr lang="en-GB"/>
              <a:pPr>
                <a:defRPr/>
              </a:pPr>
              <a:t>49</a:t>
            </a:fld>
            <a:endParaRPr lang="en-GB"/>
          </a:p>
        </p:txBody>
      </p:sp>
      <p:sp>
        <p:nvSpPr>
          <p:cNvPr id="20489" name="Rectangle 4"/>
          <p:cNvSpPr>
            <a:spLocks noChangeArrowheads="1"/>
          </p:cNvSpPr>
          <p:nvPr/>
        </p:nvSpPr>
        <p:spPr bwMode="auto">
          <a:xfrm>
            <a:off x="2595563" y="1981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20482" name="Object 3"/>
          <p:cNvGraphicFramePr>
            <a:graphicFrameLocks noChangeAspect="1"/>
          </p:cNvGraphicFramePr>
          <p:nvPr/>
        </p:nvGraphicFramePr>
        <p:xfrm>
          <a:off x="1600200" y="2057400"/>
          <a:ext cx="5578475" cy="4086225"/>
        </p:xfrm>
        <a:graphic>
          <a:graphicData uri="http://schemas.openxmlformats.org/presentationml/2006/ole">
            <p:oleObj spid="_x0000_s20482" r:id="rId4" imgW="3952875" imgH="2895600" progId="MSGraph.Chart.8">
              <p:embed/>
            </p:oleObj>
          </a:graphicData>
        </a:graphic>
      </p:graphicFrame>
      <p:sp>
        <p:nvSpPr>
          <p:cNvPr id="20490" name="Rectangle 6"/>
          <p:cNvSpPr>
            <a:spLocks noChangeArrowheads="1"/>
          </p:cNvSpPr>
          <p:nvPr/>
        </p:nvSpPr>
        <p:spPr bwMode="auto">
          <a:xfrm>
            <a:off x="4471988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20483" name="Object 5"/>
          <p:cNvGraphicFramePr>
            <a:graphicFrameLocks noChangeAspect="1"/>
          </p:cNvGraphicFramePr>
          <p:nvPr/>
        </p:nvGraphicFramePr>
        <p:xfrm>
          <a:off x="3432175" y="5776913"/>
          <a:ext cx="255588" cy="352425"/>
        </p:xfrm>
        <a:graphic>
          <a:graphicData uri="http://schemas.openxmlformats.org/presentationml/2006/ole">
            <p:oleObj spid="_x0000_s20483" r:id="rId5" imgW="139639" imgH="203112" progId="Equation.3">
              <p:embed/>
            </p:oleObj>
          </a:graphicData>
        </a:graphic>
      </p:graphicFrame>
      <p:sp>
        <p:nvSpPr>
          <p:cNvPr id="20491" name="Rectangle 8"/>
          <p:cNvSpPr>
            <a:spLocks noChangeArrowheads="1"/>
          </p:cNvSpPr>
          <p:nvPr/>
        </p:nvSpPr>
        <p:spPr bwMode="auto">
          <a:xfrm>
            <a:off x="4467225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20484" name="Object 7"/>
          <p:cNvGraphicFramePr>
            <a:graphicFrameLocks noChangeAspect="1"/>
          </p:cNvGraphicFramePr>
          <p:nvPr/>
        </p:nvGraphicFramePr>
        <p:xfrm>
          <a:off x="4268788" y="5815013"/>
          <a:ext cx="266700" cy="352425"/>
        </p:xfrm>
        <a:graphic>
          <a:graphicData uri="http://schemas.openxmlformats.org/presentationml/2006/ole">
            <p:oleObj spid="_x0000_s20484" r:id="rId6" imgW="152268" imgH="203024" progId="Equation.3">
              <p:embed/>
            </p:oleObj>
          </a:graphicData>
        </a:graphic>
      </p:graphicFrame>
      <p:sp>
        <p:nvSpPr>
          <p:cNvPr id="20492" name="Rectangle 10"/>
          <p:cNvSpPr>
            <a:spLocks noChangeArrowheads="1"/>
          </p:cNvSpPr>
          <p:nvPr/>
        </p:nvSpPr>
        <p:spPr bwMode="auto">
          <a:xfrm>
            <a:off x="4457700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20485" name="Object 9"/>
          <p:cNvGraphicFramePr>
            <a:graphicFrameLocks noChangeAspect="1"/>
          </p:cNvGraphicFramePr>
          <p:nvPr/>
        </p:nvGraphicFramePr>
        <p:xfrm>
          <a:off x="3463925" y="3932238"/>
          <a:ext cx="292100" cy="352425"/>
        </p:xfrm>
        <a:graphic>
          <a:graphicData uri="http://schemas.openxmlformats.org/presentationml/2006/ole">
            <p:oleObj spid="_x0000_s20485" r:id="rId7" imgW="164957" imgH="203024" progId="Equation.3">
              <p:embed/>
            </p:oleObj>
          </a:graphicData>
        </a:graphic>
      </p:graphicFrame>
      <p:sp>
        <p:nvSpPr>
          <p:cNvPr id="20493" name="Rectangle 12"/>
          <p:cNvSpPr>
            <a:spLocks noChangeArrowheads="1"/>
          </p:cNvSpPr>
          <p:nvPr/>
        </p:nvSpPr>
        <p:spPr bwMode="auto">
          <a:xfrm>
            <a:off x="4448175" y="3290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20486" name="Object 11"/>
          <p:cNvGraphicFramePr>
            <a:graphicFrameLocks noChangeAspect="1"/>
          </p:cNvGraphicFramePr>
          <p:nvPr/>
        </p:nvGraphicFramePr>
        <p:xfrm>
          <a:off x="4227513" y="2433638"/>
          <a:ext cx="315912" cy="352425"/>
        </p:xfrm>
        <a:graphic>
          <a:graphicData uri="http://schemas.openxmlformats.org/presentationml/2006/ole">
            <p:oleObj spid="_x0000_s20486" r:id="rId8" imgW="177569" imgH="202936" progId="Equation.3">
              <p:embed/>
            </p:oleObj>
          </a:graphicData>
        </a:graphic>
      </p:graphicFrame>
      <p:sp>
        <p:nvSpPr>
          <p:cNvPr id="20494" name="Line 15"/>
          <p:cNvSpPr>
            <a:spLocks noChangeShapeType="1"/>
          </p:cNvSpPr>
          <p:nvPr/>
        </p:nvSpPr>
        <p:spPr bwMode="auto">
          <a:xfrm>
            <a:off x="4830763" y="3021013"/>
            <a:ext cx="0" cy="30480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0495" name="Line 31"/>
          <p:cNvSpPr>
            <a:spLocks noChangeShapeType="1"/>
          </p:cNvSpPr>
          <p:nvPr/>
        </p:nvSpPr>
        <p:spPr bwMode="auto">
          <a:xfrm>
            <a:off x="3268663" y="4338638"/>
            <a:ext cx="0" cy="17510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0496" name="Line 32"/>
          <p:cNvSpPr>
            <a:spLocks noChangeShapeType="1"/>
          </p:cNvSpPr>
          <p:nvPr/>
        </p:nvSpPr>
        <p:spPr bwMode="auto">
          <a:xfrm>
            <a:off x="3946525" y="4335463"/>
            <a:ext cx="0" cy="17510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0497" name="Line 33"/>
          <p:cNvSpPr>
            <a:spLocks noChangeShapeType="1"/>
          </p:cNvSpPr>
          <p:nvPr/>
        </p:nvSpPr>
        <p:spPr bwMode="auto">
          <a:xfrm flipV="1">
            <a:off x="3289300" y="4435475"/>
            <a:ext cx="67945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0498" name="Line 35"/>
          <p:cNvSpPr>
            <a:spLocks noChangeShapeType="1"/>
          </p:cNvSpPr>
          <p:nvPr/>
        </p:nvSpPr>
        <p:spPr bwMode="auto">
          <a:xfrm>
            <a:off x="3952875" y="3017838"/>
            <a:ext cx="0" cy="30480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0499" name="Line 36"/>
          <p:cNvSpPr>
            <a:spLocks noChangeShapeType="1"/>
          </p:cNvSpPr>
          <p:nvPr/>
        </p:nvSpPr>
        <p:spPr bwMode="auto">
          <a:xfrm flipV="1">
            <a:off x="4006850" y="2973388"/>
            <a:ext cx="776288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Introduction to image segmentation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1182688" y="2017713"/>
            <a:ext cx="7772400" cy="4840287"/>
          </a:xfrm>
        </p:spPr>
        <p:txBody>
          <a:bodyPr/>
          <a:lstStyle/>
          <a:p>
            <a:pPr eaLnBrk="1" hangingPunct="1"/>
            <a:r>
              <a:rPr lang="en-GB" smtClean="0"/>
              <a:t>Example 2</a:t>
            </a:r>
          </a:p>
          <a:p>
            <a:pPr lvl="1" eaLnBrk="1" hangingPunct="1"/>
            <a:r>
              <a:rPr lang="en-GB" smtClean="0"/>
              <a:t>Segmentation based on texture</a:t>
            </a: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Enables object surfaces with varying patterns of grey to be segmented</a:t>
            </a:r>
          </a:p>
          <a:p>
            <a:pPr lvl="1" eaLnBrk="1" hangingPunct="1"/>
            <a:endParaRPr lang="en-GB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A8A659-B72E-4191-910A-E411FB686DF8}" type="slidenum">
              <a:rPr lang="en-GB"/>
              <a:pPr>
                <a:defRPr/>
              </a:pPr>
              <a:t>5</a:t>
            </a:fld>
            <a:endParaRPr lang="en-GB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>
                <a:cs typeface="Times New Roman" pitchFamily="18" charset="0"/>
              </a:rPr>
              <a:t>All of the  segmentation algorithms we have considered thus far have been based on the histogram of the image</a:t>
            </a: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This ignores the greylevels of each pixels’</a:t>
            </a:r>
            <a:r>
              <a:rPr lang="en-GB" b="1" smtClean="0">
                <a:cs typeface="Times New Roman" pitchFamily="18" charset="0"/>
              </a:rPr>
              <a:t> </a:t>
            </a:r>
            <a:r>
              <a:rPr lang="en-GB" smtClean="0">
                <a:cs typeface="Times New Roman" pitchFamily="18" charset="0"/>
              </a:rPr>
              <a:t>neighbours which will strongly influence the classification of each pixel</a:t>
            </a: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Objects are usually represented by a spatially contiguous set of pixels</a:t>
            </a:r>
            <a:r>
              <a:rPr lang="en-GB" smtClean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709CC1-AC72-4E48-9B10-BDDA32F89AD2}" type="slidenum">
              <a:rPr lang="en-GB"/>
              <a:pPr>
                <a:defRPr/>
              </a:pPr>
              <a:t>50</a:t>
            </a:fld>
            <a:endParaRPr lang="en-GB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The following is a trivial example of a likely pixel miss-classification</a:t>
            </a:r>
          </a:p>
        </p:txBody>
      </p:sp>
      <p:sp>
        <p:nvSpPr>
          <p:cNvPr id="3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981624-FCE6-4A24-85A2-7054DA390B5C}" type="slidenum">
              <a:rPr lang="en-GB"/>
              <a:pPr>
                <a:defRPr/>
              </a:pPr>
              <a:t>51</a:t>
            </a:fld>
            <a:endParaRPr lang="en-GB"/>
          </a:p>
        </p:txBody>
      </p:sp>
      <p:grpSp>
        <p:nvGrpSpPr>
          <p:cNvPr id="72709" name="Group 4"/>
          <p:cNvGrpSpPr>
            <a:grpSpLocks/>
          </p:cNvGrpSpPr>
          <p:nvPr/>
        </p:nvGrpSpPr>
        <p:grpSpPr bwMode="auto">
          <a:xfrm>
            <a:off x="2478088" y="3438525"/>
            <a:ext cx="1924050" cy="1631950"/>
            <a:chOff x="0" y="0"/>
            <a:chExt cx="19995" cy="19995"/>
          </a:xfrm>
        </p:grpSpPr>
        <p:grpSp>
          <p:nvGrpSpPr>
            <p:cNvPr id="72714" name="Group 5"/>
            <p:cNvGrpSpPr>
              <a:grpSpLocks/>
            </p:cNvGrpSpPr>
            <p:nvPr/>
          </p:nvGrpSpPr>
          <p:grpSpPr bwMode="auto">
            <a:xfrm>
              <a:off x="0" y="0"/>
              <a:ext cx="19995" cy="1372"/>
              <a:chOff x="0" y="0"/>
              <a:chExt cx="19995" cy="20000"/>
            </a:xfrm>
          </p:grpSpPr>
          <p:grpSp>
            <p:nvGrpSpPr>
              <p:cNvPr id="72732" name="Group 6"/>
              <p:cNvGrpSpPr>
                <a:grpSpLocks/>
              </p:cNvGrpSpPr>
              <p:nvPr/>
            </p:nvGrpSpPr>
            <p:grpSpPr bwMode="auto">
              <a:xfrm>
                <a:off x="0" y="0"/>
                <a:ext cx="7465" cy="20000"/>
                <a:chOff x="0" y="0"/>
                <a:chExt cx="19994" cy="20000"/>
              </a:xfrm>
            </p:grpSpPr>
            <p:sp>
              <p:nvSpPr>
                <p:cNvPr id="72736" name="Oval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214" cy="20000"/>
                </a:xfrm>
                <a:prstGeom prst="ellipse">
                  <a:avLst/>
                </a:prstGeom>
                <a:solidFill>
                  <a:srgbClr val="A6A6A6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37" name="Oval 8"/>
                <p:cNvSpPr>
                  <a:spLocks noChangeArrowheads="1"/>
                </p:cNvSpPr>
                <p:nvPr/>
              </p:nvSpPr>
              <p:spPr bwMode="auto">
                <a:xfrm>
                  <a:off x="16780" y="0"/>
                  <a:ext cx="3214" cy="20000"/>
                </a:xfrm>
                <a:prstGeom prst="ellipse">
                  <a:avLst/>
                </a:prstGeom>
                <a:solidFill>
                  <a:srgbClr val="A6A6A6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733" name="Group 9"/>
              <p:cNvGrpSpPr>
                <a:grpSpLocks/>
              </p:cNvGrpSpPr>
              <p:nvPr/>
            </p:nvGrpSpPr>
            <p:grpSpPr bwMode="auto">
              <a:xfrm>
                <a:off x="12530" y="0"/>
                <a:ext cx="7465" cy="20000"/>
                <a:chOff x="0" y="0"/>
                <a:chExt cx="20000" cy="20000"/>
              </a:xfrm>
            </p:grpSpPr>
            <p:sp>
              <p:nvSpPr>
                <p:cNvPr id="72734" name="Oval 1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215" cy="20000"/>
                </a:xfrm>
                <a:prstGeom prst="ellipse">
                  <a:avLst/>
                </a:prstGeom>
                <a:solidFill>
                  <a:srgbClr val="A6A6A6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35" name="Oval 11"/>
                <p:cNvSpPr>
                  <a:spLocks noChangeArrowheads="1"/>
                </p:cNvSpPr>
                <p:nvPr/>
              </p:nvSpPr>
              <p:spPr bwMode="auto">
                <a:xfrm>
                  <a:off x="16785" y="0"/>
                  <a:ext cx="3215" cy="20000"/>
                </a:xfrm>
                <a:prstGeom prst="ellipse">
                  <a:avLst/>
                </a:prstGeom>
                <a:solidFill>
                  <a:srgbClr val="A6A6A6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72715" name="Group 12"/>
            <p:cNvGrpSpPr>
              <a:grpSpLocks/>
            </p:cNvGrpSpPr>
            <p:nvPr/>
          </p:nvGrpSpPr>
          <p:grpSpPr bwMode="auto">
            <a:xfrm>
              <a:off x="0" y="5730"/>
              <a:ext cx="7465" cy="1372"/>
              <a:chOff x="0" y="0"/>
              <a:chExt cx="20000" cy="20000"/>
            </a:xfrm>
          </p:grpSpPr>
          <p:sp>
            <p:nvSpPr>
              <p:cNvPr id="72730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215" cy="20000"/>
              </a:xfrm>
              <a:prstGeom prst="ellipse">
                <a:avLst/>
              </a:prstGeom>
              <a:solidFill>
                <a:srgbClr val="A6A6A6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731" name="Oval 14"/>
              <p:cNvSpPr>
                <a:spLocks noChangeArrowheads="1"/>
              </p:cNvSpPr>
              <p:nvPr/>
            </p:nvSpPr>
            <p:spPr bwMode="auto">
              <a:xfrm>
                <a:off x="16785" y="0"/>
                <a:ext cx="3215" cy="20000"/>
              </a:xfrm>
              <a:prstGeom prst="ellipse">
                <a:avLst/>
              </a:prstGeom>
              <a:solidFill>
                <a:srgbClr val="A6A6A6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2716" name="Group 15"/>
            <p:cNvGrpSpPr>
              <a:grpSpLocks/>
            </p:cNvGrpSpPr>
            <p:nvPr/>
          </p:nvGrpSpPr>
          <p:grpSpPr bwMode="auto">
            <a:xfrm>
              <a:off x="12530" y="5730"/>
              <a:ext cx="7465" cy="1372"/>
              <a:chOff x="0" y="0"/>
              <a:chExt cx="20000" cy="20000"/>
            </a:xfrm>
          </p:grpSpPr>
          <p:sp>
            <p:nvSpPr>
              <p:cNvPr id="72728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215" cy="20000"/>
              </a:xfrm>
              <a:prstGeom prst="ellipse">
                <a:avLst/>
              </a:prstGeom>
              <a:solidFill>
                <a:srgbClr val="A6A6A6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729" name="Oval 17"/>
              <p:cNvSpPr>
                <a:spLocks noChangeArrowheads="1"/>
              </p:cNvSpPr>
              <p:nvPr/>
            </p:nvSpPr>
            <p:spPr bwMode="auto">
              <a:xfrm>
                <a:off x="16785" y="0"/>
                <a:ext cx="3215" cy="20000"/>
              </a:xfrm>
              <a:prstGeom prst="ellipse">
                <a:avLst/>
              </a:prstGeom>
              <a:solidFill>
                <a:srgbClr val="A6A6A6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2717" name="Oval 18"/>
            <p:cNvSpPr>
              <a:spLocks noChangeArrowheads="1"/>
            </p:cNvSpPr>
            <p:nvPr/>
          </p:nvSpPr>
          <p:spPr bwMode="auto">
            <a:xfrm>
              <a:off x="0" y="11975"/>
              <a:ext cx="1200" cy="1372"/>
            </a:xfrm>
            <a:prstGeom prst="ellipse">
              <a:avLst/>
            </a:prstGeom>
            <a:solidFill>
              <a:srgbClr val="A6A6A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18" name="Oval 19"/>
            <p:cNvSpPr>
              <a:spLocks noChangeArrowheads="1"/>
            </p:cNvSpPr>
            <p:nvPr/>
          </p:nvSpPr>
          <p:spPr bwMode="auto">
            <a:xfrm>
              <a:off x="6265" y="11975"/>
              <a:ext cx="1200" cy="1372"/>
            </a:xfrm>
            <a:prstGeom prst="ellipse">
              <a:avLst/>
            </a:prstGeom>
            <a:solidFill>
              <a:srgbClr val="A6A6A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2719" name="Group 20"/>
            <p:cNvGrpSpPr>
              <a:grpSpLocks/>
            </p:cNvGrpSpPr>
            <p:nvPr/>
          </p:nvGrpSpPr>
          <p:grpSpPr bwMode="auto">
            <a:xfrm>
              <a:off x="0" y="18623"/>
              <a:ext cx="19995" cy="1372"/>
              <a:chOff x="0" y="0"/>
              <a:chExt cx="19995" cy="20000"/>
            </a:xfrm>
          </p:grpSpPr>
          <p:grpSp>
            <p:nvGrpSpPr>
              <p:cNvPr id="72722" name="Group 21"/>
              <p:cNvGrpSpPr>
                <a:grpSpLocks/>
              </p:cNvGrpSpPr>
              <p:nvPr/>
            </p:nvGrpSpPr>
            <p:grpSpPr bwMode="auto">
              <a:xfrm>
                <a:off x="0" y="0"/>
                <a:ext cx="7465" cy="20000"/>
                <a:chOff x="0" y="0"/>
                <a:chExt cx="19994" cy="20000"/>
              </a:xfrm>
            </p:grpSpPr>
            <p:sp>
              <p:nvSpPr>
                <p:cNvPr id="72726" name="Oval 2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214" cy="20000"/>
                </a:xfrm>
                <a:prstGeom prst="ellipse">
                  <a:avLst/>
                </a:prstGeom>
                <a:solidFill>
                  <a:srgbClr val="A6A6A6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27" name="Oval 23"/>
                <p:cNvSpPr>
                  <a:spLocks noChangeArrowheads="1"/>
                </p:cNvSpPr>
                <p:nvPr/>
              </p:nvSpPr>
              <p:spPr bwMode="auto">
                <a:xfrm>
                  <a:off x="16780" y="0"/>
                  <a:ext cx="3214" cy="20000"/>
                </a:xfrm>
                <a:prstGeom prst="ellipse">
                  <a:avLst/>
                </a:prstGeom>
                <a:solidFill>
                  <a:srgbClr val="A6A6A6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72723" name="Group 24"/>
              <p:cNvGrpSpPr>
                <a:grpSpLocks/>
              </p:cNvGrpSpPr>
              <p:nvPr/>
            </p:nvGrpSpPr>
            <p:grpSpPr bwMode="auto">
              <a:xfrm>
                <a:off x="12530" y="0"/>
                <a:ext cx="7465" cy="20000"/>
                <a:chOff x="0" y="0"/>
                <a:chExt cx="20000" cy="20000"/>
              </a:xfrm>
            </p:grpSpPr>
            <p:sp>
              <p:nvSpPr>
                <p:cNvPr id="72724" name="Oval 2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215" cy="20000"/>
                </a:xfrm>
                <a:prstGeom prst="ellipse">
                  <a:avLst/>
                </a:prstGeom>
                <a:solidFill>
                  <a:srgbClr val="A6A6A6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2725" name="Oval 26"/>
                <p:cNvSpPr>
                  <a:spLocks noChangeArrowheads="1"/>
                </p:cNvSpPr>
                <p:nvPr/>
              </p:nvSpPr>
              <p:spPr bwMode="auto">
                <a:xfrm>
                  <a:off x="16785" y="0"/>
                  <a:ext cx="3215" cy="20000"/>
                </a:xfrm>
                <a:prstGeom prst="ellipse">
                  <a:avLst/>
                </a:prstGeom>
                <a:solidFill>
                  <a:srgbClr val="A6A6A6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72720" name="Oval 27"/>
            <p:cNvSpPr>
              <a:spLocks noChangeArrowheads="1"/>
            </p:cNvSpPr>
            <p:nvPr/>
          </p:nvSpPr>
          <p:spPr bwMode="auto">
            <a:xfrm>
              <a:off x="12530" y="11975"/>
              <a:ext cx="1200" cy="137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21" name="Oval 28"/>
            <p:cNvSpPr>
              <a:spLocks noChangeArrowheads="1"/>
            </p:cNvSpPr>
            <p:nvPr/>
          </p:nvSpPr>
          <p:spPr bwMode="auto">
            <a:xfrm>
              <a:off x="18795" y="11975"/>
              <a:ext cx="1200" cy="1372"/>
            </a:xfrm>
            <a:prstGeom prst="ellipse">
              <a:avLst/>
            </a:prstGeom>
            <a:solidFill>
              <a:srgbClr val="A6A6A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2710" name="Rectangle 29"/>
          <p:cNvSpPr>
            <a:spLocks noChangeArrowheads="1"/>
          </p:cNvSpPr>
          <p:nvPr/>
        </p:nvSpPr>
        <p:spPr bwMode="auto">
          <a:xfrm>
            <a:off x="5688013" y="4319588"/>
            <a:ext cx="901700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Object</a:t>
            </a:r>
          </a:p>
        </p:txBody>
      </p:sp>
      <p:sp>
        <p:nvSpPr>
          <p:cNvPr id="72711" name="Rectangle 30"/>
          <p:cNvSpPr>
            <a:spLocks noChangeArrowheads="1"/>
          </p:cNvSpPr>
          <p:nvPr/>
        </p:nvSpPr>
        <p:spPr bwMode="auto">
          <a:xfrm>
            <a:off x="5688013" y="4770438"/>
            <a:ext cx="1173162" cy="27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Background</a:t>
            </a:r>
          </a:p>
        </p:txBody>
      </p:sp>
      <p:sp>
        <p:nvSpPr>
          <p:cNvPr id="72712" name="Oval 31"/>
          <p:cNvSpPr>
            <a:spLocks noChangeArrowheads="1"/>
          </p:cNvSpPr>
          <p:nvPr/>
        </p:nvSpPr>
        <p:spPr bwMode="auto">
          <a:xfrm>
            <a:off x="5327650" y="4860925"/>
            <a:ext cx="85725" cy="85725"/>
          </a:xfrm>
          <a:prstGeom prst="ellipse">
            <a:avLst/>
          </a:prstGeom>
          <a:solidFill>
            <a:srgbClr val="A6A6A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2713" name="Oval 32"/>
          <p:cNvSpPr>
            <a:spLocks noChangeArrowheads="1"/>
          </p:cNvSpPr>
          <p:nvPr/>
        </p:nvSpPr>
        <p:spPr bwMode="auto">
          <a:xfrm>
            <a:off x="5327650" y="4410075"/>
            <a:ext cx="85725" cy="8572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>
          <a:xfrm>
            <a:off x="1182688" y="2017713"/>
            <a:ext cx="7772400" cy="4840287"/>
          </a:xfrm>
        </p:spPr>
        <p:txBody>
          <a:bodyPr/>
          <a:lstStyle/>
          <a:p>
            <a:pPr eaLnBrk="1" hangingPunct="1"/>
            <a:r>
              <a:rPr lang="en-GB" i="1" smtClean="0">
                <a:cs typeface="Times New Roman" pitchFamily="18" charset="0"/>
              </a:rPr>
              <a:t>Relaxation labelling</a:t>
            </a:r>
            <a:r>
              <a:rPr lang="en-GB" smtClean="0">
                <a:cs typeface="Times New Roman" pitchFamily="18" charset="0"/>
              </a:rPr>
              <a:t> is a fairly general technique in computer vision which is able to incorporate constraints (such as spatial continuity) into image labelling problems</a:t>
            </a:r>
            <a:r>
              <a:rPr lang="en-GB" smtClean="0"/>
              <a:t> </a:t>
            </a:r>
          </a:p>
          <a:p>
            <a:pPr eaLnBrk="1" hangingPunct="1"/>
            <a:r>
              <a:rPr lang="en-GB" smtClean="0"/>
              <a:t>We will look at a simple application to greylevel image segmentation</a:t>
            </a:r>
          </a:p>
          <a:p>
            <a:pPr eaLnBrk="1" hangingPunct="1"/>
            <a:r>
              <a:rPr lang="en-GB" smtClean="0"/>
              <a:t>It could be extended to colour/texture/motion segmentation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858631-2597-4174-A41C-781697D24653}" type="slidenum">
              <a:rPr lang="en-GB"/>
              <a:pPr>
                <a:defRPr/>
              </a:pPr>
              <a:t>52</a:t>
            </a:fld>
            <a:endParaRPr lang="en-GB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Assume a simple object/background image</a:t>
            </a:r>
          </a:p>
          <a:p>
            <a:pPr lvl="1" eaLnBrk="1" hangingPunct="1"/>
            <a:r>
              <a:rPr lang="en-GB" i="1" smtClean="0"/>
              <a:t>p(i)</a:t>
            </a:r>
            <a:r>
              <a:rPr lang="en-GB" smtClean="0"/>
              <a:t> is the probability that pixel </a:t>
            </a:r>
            <a:r>
              <a:rPr lang="en-GB" i="1" smtClean="0"/>
              <a:t>i </a:t>
            </a:r>
            <a:r>
              <a:rPr lang="en-GB" smtClean="0"/>
              <a:t>is a background pixel</a:t>
            </a:r>
          </a:p>
          <a:p>
            <a:pPr lvl="1" eaLnBrk="1" hangingPunct="1"/>
            <a:r>
              <a:rPr lang="en-GB" i="1" smtClean="0"/>
              <a:t>(1</a:t>
            </a:r>
            <a:r>
              <a:rPr lang="en-GB" smtClean="0"/>
              <a:t>- </a:t>
            </a:r>
            <a:r>
              <a:rPr lang="en-GB" i="1" smtClean="0"/>
              <a:t>p(i))</a:t>
            </a:r>
            <a:r>
              <a:rPr lang="en-GB" smtClean="0"/>
              <a:t> is the probability that pixel </a:t>
            </a:r>
            <a:r>
              <a:rPr lang="en-GB" i="1" smtClean="0"/>
              <a:t>i </a:t>
            </a:r>
            <a:r>
              <a:rPr lang="en-GB" smtClean="0"/>
              <a:t>is a background pixel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48F0A1-73C7-422A-8AB6-02020DB5E0DE}" type="slidenum">
              <a:rPr lang="en-GB"/>
              <a:pPr>
                <a:defRPr/>
              </a:pPr>
              <a:t>53</a:t>
            </a:fld>
            <a:endParaRPr lang="en-GB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962025" y="2019300"/>
            <a:ext cx="7772400" cy="4114800"/>
          </a:xfrm>
        </p:spPr>
        <p:txBody>
          <a:bodyPr/>
          <a:lstStyle/>
          <a:p>
            <a:pPr eaLnBrk="1" hangingPunct="1"/>
            <a:r>
              <a:rPr lang="en-GB" smtClean="0"/>
              <a:t>Define the 8-neighbourhood of pixel </a:t>
            </a:r>
            <a:r>
              <a:rPr lang="en-GB" i="1" smtClean="0"/>
              <a:t>i </a:t>
            </a:r>
            <a:r>
              <a:rPr lang="en-GB" smtClean="0"/>
              <a:t>as {</a:t>
            </a:r>
            <a:r>
              <a:rPr lang="en-GB" i="1" smtClean="0"/>
              <a:t>i</a:t>
            </a:r>
            <a:r>
              <a:rPr lang="en-GB" i="1" baseline="-25000" smtClean="0"/>
              <a:t>1</a:t>
            </a:r>
            <a:r>
              <a:rPr lang="en-GB" i="1" smtClean="0"/>
              <a:t>,i</a:t>
            </a:r>
            <a:r>
              <a:rPr lang="en-GB" i="1" baseline="-25000" smtClean="0"/>
              <a:t>2</a:t>
            </a:r>
            <a:r>
              <a:rPr lang="en-GB" smtClean="0"/>
              <a:t>,….</a:t>
            </a:r>
            <a:r>
              <a:rPr lang="en-GB" i="1" smtClean="0"/>
              <a:t>i</a:t>
            </a:r>
            <a:r>
              <a:rPr lang="en-GB" i="1" baseline="-25000" smtClean="0"/>
              <a:t>8</a:t>
            </a:r>
            <a:r>
              <a:rPr lang="en-GB" smtClean="0"/>
              <a:t>}</a:t>
            </a:r>
          </a:p>
        </p:txBody>
      </p:sp>
      <p:sp>
        <p:nvSpPr>
          <p:cNvPr id="2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F99F90-2D74-4DD5-A704-B4A9D96F9968}" type="slidenum">
              <a:rPr lang="en-GB"/>
              <a:pPr>
                <a:defRPr/>
              </a:pPr>
              <a:t>54</a:t>
            </a:fld>
            <a:endParaRPr lang="en-GB"/>
          </a:p>
        </p:txBody>
      </p:sp>
      <p:grpSp>
        <p:nvGrpSpPr>
          <p:cNvPr id="75781" name="Group 29"/>
          <p:cNvGrpSpPr>
            <a:grpSpLocks/>
          </p:cNvGrpSpPr>
          <p:nvPr/>
        </p:nvGrpSpPr>
        <p:grpSpPr bwMode="auto">
          <a:xfrm>
            <a:off x="2478088" y="3438525"/>
            <a:ext cx="2446337" cy="2022475"/>
            <a:chOff x="1561" y="2166"/>
            <a:chExt cx="848" cy="698"/>
          </a:xfrm>
        </p:grpSpPr>
        <p:sp>
          <p:nvSpPr>
            <p:cNvPr id="75791" name="Oval 7"/>
            <p:cNvSpPr>
              <a:spLocks noChangeArrowheads="1"/>
            </p:cNvSpPr>
            <p:nvPr/>
          </p:nvSpPr>
          <p:spPr bwMode="auto">
            <a:xfrm>
              <a:off x="1561" y="2166"/>
              <a:ext cx="73" cy="71"/>
            </a:xfrm>
            <a:prstGeom prst="ellipse">
              <a:avLst/>
            </a:prstGeom>
            <a:solidFill>
              <a:srgbClr val="A6A6A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792" name="Oval 8"/>
            <p:cNvSpPr>
              <a:spLocks noChangeArrowheads="1"/>
            </p:cNvSpPr>
            <p:nvPr/>
          </p:nvSpPr>
          <p:spPr bwMode="auto">
            <a:xfrm>
              <a:off x="1940" y="2166"/>
              <a:ext cx="73" cy="71"/>
            </a:xfrm>
            <a:prstGeom prst="ellipse">
              <a:avLst/>
            </a:prstGeom>
            <a:solidFill>
              <a:srgbClr val="A6A6A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793" name="Oval 10"/>
            <p:cNvSpPr>
              <a:spLocks noChangeArrowheads="1"/>
            </p:cNvSpPr>
            <p:nvPr/>
          </p:nvSpPr>
          <p:spPr bwMode="auto">
            <a:xfrm>
              <a:off x="2321" y="2166"/>
              <a:ext cx="73" cy="71"/>
            </a:xfrm>
            <a:prstGeom prst="ellipse">
              <a:avLst/>
            </a:prstGeom>
            <a:solidFill>
              <a:srgbClr val="A6A6A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794" name="Oval 13"/>
            <p:cNvSpPr>
              <a:spLocks noChangeArrowheads="1"/>
            </p:cNvSpPr>
            <p:nvPr/>
          </p:nvSpPr>
          <p:spPr bwMode="auto">
            <a:xfrm>
              <a:off x="1561" y="2461"/>
              <a:ext cx="73" cy="70"/>
            </a:xfrm>
            <a:prstGeom prst="ellipse">
              <a:avLst/>
            </a:prstGeom>
            <a:solidFill>
              <a:srgbClr val="A6A6A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795" name="Oval 14"/>
            <p:cNvSpPr>
              <a:spLocks noChangeArrowheads="1"/>
            </p:cNvSpPr>
            <p:nvPr/>
          </p:nvSpPr>
          <p:spPr bwMode="auto">
            <a:xfrm>
              <a:off x="1940" y="2461"/>
              <a:ext cx="73" cy="70"/>
            </a:xfrm>
            <a:prstGeom prst="ellipse">
              <a:avLst/>
            </a:prstGeom>
            <a:solidFill>
              <a:srgbClr val="A6A6A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796" name="Oval 16"/>
            <p:cNvSpPr>
              <a:spLocks noChangeArrowheads="1"/>
            </p:cNvSpPr>
            <p:nvPr/>
          </p:nvSpPr>
          <p:spPr bwMode="auto">
            <a:xfrm>
              <a:off x="2321" y="2461"/>
              <a:ext cx="73" cy="70"/>
            </a:xfrm>
            <a:prstGeom prst="ellipse">
              <a:avLst/>
            </a:prstGeom>
            <a:solidFill>
              <a:srgbClr val="A6A6A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797" name="Oval 18"/>
            <p:cNvSpPr>
              <a:spLocks noChangeArrowheads="1"/>
            </p:cNvSpPr>
            <p:nvPr/>
          </p:nvSpPr>
          <p:spPr bwMode="auto">
            <a:xfrm>
              <a:off x="1561" y="2782"/>
              <a:ext cx="73" cy="70"/>
            </a:xfrm>
            <a:prstGeom prst="ellipse">
              <a:avLst/>
            </a:prstGeom>
            <a:solidFill>
              <a:srgbClr val="A6A6A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798" name="Oval 19"/>
            <p:cNvSpPr>
              <a:spLocks noChangeArrowheads="1"/>
            </p:cNvSpPr>
            <p:nvPr/>
          </p:nvSpPr>
          <p:spPr bwMode="auto">
            <a:xfrm>
              <a:off x="1941" y="2782"/>
              <a:ext cx="72" cy="70"/>
            </a:xfrm>
            <a:prstGeom prst="ellipse">
              <a:avLst/>
            </a:prstGeom>
            <a:solidFill>
              <a:srgbClr val="A6A6A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799" name="Oval 28"/>
            <p:cNvSpPr>
              <a:spLocks noChangeArrowheads="1"/>
            </p:cNvSpPr>
            <p:nvPr/>
          </p:nvSpPr>
          <p:spPr bwMode="auto">
            <a:xfrm>
              <a:off x="2336" y="2794"/>
              <a:ext cx="73" cy="70"/>
            </a:xfrm>
            <a:prstGeom prst="ellipse">
              <a:avLst/>
            </a:prstGeom>
            <a:solidFill>
              <a:srgbClr val="A6A6A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5782" name="Text Box 30"/>
          <p:cNvSpPr txBox="1">
            <a:spLocks noChangeArrowheads="1"/>
          </p:cNvSpPr>
          <p:nvPr/>
        </p:nvSpPr>
        <p:spPr bwMode="auto">
          <a:xfrm>
            <a:off x="3732213" y="4291013"/>
            <a:ext cx="6334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1"/>
              <a:t>i</a:t>
            </a:r>
          </a:p>
        </p:txBody>
      </p:sp>
      <p:sp>
        <p:nvSpPr>
          <p:cNvPr id="75783" name="Text Box 31"/>
          <p:cNvSpPr txBox="1">
            <a:spLocks noChangeArrowheads="1"/>
          </p:cNvSpPr>
          <p:nvPr/>
        </p:nvSpPr>
        <p:spPr bwMode="auto">
          <a:xfrm>
            <a:off x="2652713" y="3454400"/>
            <a:ext cx="6334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1"/>
              <a:t>i</a:t>
            </a:r>
            <a:r>
              <a:rPr lang="en-GB" sz="1800" i="1" baseline="-25000"/>
              <a:t>1</a:t>
            </a:r>
            <a:endParaRPr lang="en-GB" sz="1800" i="1"/>
          </a:p>
        </p:txBody>
      </p:sp>
      <p:sp>
        <p:nvSpPr>
          <p:cNvPr id="75784" name="Text Box 32"/>
          <p:cNvSpPr txBox="1">
            <a:spLocks noChangeArrowheads="1"/>
          </p:cNvSpPr>
          <p:nvPr/>
        </p:nvSpPr>
        <p:spPr bwMode="auto">
          <a:xfrm>
            <a:off x="3775075" y="3457575"/>
            <a:ext cx="633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1"/>
              <a:t>i</a:t>
            </a:r>
            <a:r>
              <a:rPr lang="en-GB" sz="1800" i="1" baseline="-25000"/>
              <a:t>2</a:t>
            </a:r>
            <a:endParaRPr lang="en-GB" sz="1800" i="1"/>
          </a:p>
        </p:txBody>
      </p:sp>
      <p:sp>
        <p:nvSpPr>
          <p:cNvPr id="75785" name="Text Box 33"/>
          <p:cNvSpPr txBox="1">
            <a:spLocks noChangeArrowheads="1"/>
          </p:cNvSpPr>
          <p:nvPr/>
        </p:nvSpPr>
        <p:spPr bwMode="auto">
          <a:xfrm>
            <a:off x="4914900" y="3476625"/>
            <a:ext cx="633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1"/>
              <a:t>i</a:t>
            </a:r>
            <a:r>
              <a:rPr lang="en-GB" sz="1800" i="1" baseline="-25000"/>
              <a:t>3</a:t>
            </a:r>
            <a:endParaRPr lang="en-GB" sz="1800" i="1"/>
          </a:p>
        </p:txBody>
      </p:sp>
      <p:sp>
        <p:nvSpPr>
          <p:cNvPr id="75786" name="Text Box 34"/>
          <p:cNvSpPr txBox="1">
            <a:spLocks noChangeArrowheads="1"/>
          </p:cNvSpPr>
          <p:nvPr/>
        </p:nvSpPr>
        <p:spPr bwMode="auto">
          <a:xfrm>
            <a:off x="2673350" y="4278313"/>
            <a:ext cx="6334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1"/>
              <a:t>i</a:t>
            </a:r>
            <a:r>
              <a:rPr lang="en-GB" sz="1800" i="1" baseline="-25000"/>
              <a:t>4</a:t>
            </a:r>
            <a:endParaRPr lang="en-GB" sz="1800" i="1"/>
          </a:p>
        </p:txBody>
      </p:sp>
      <p:sp>
        <p:nvSpPr>
          <p:cNvPr id="75787" name="Text Box 35"/>
          <p:cNvSpPr txBox="1">
            <a:spLocks noChangeArrowheads="1"/>
          </p:cNvSpPr>
          <p:nvPr/>
        </p:nvSpPr>
        <p:spPr bwMode="auto">
          <a:xfrm>
            <a:off x="4894263" y="4241800"/>
            <a:ext cx="6334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1"/>
              <a:t>i</a:t>
            </a:r>
            <a:r>
              <a:rPr lang="en-GB" sz="1800" i="1" baseline="-25000"/>
              <a:t>5</a:t>
            </a:r>
            <a:endParaRPr lang="en-GB" sz="1800" i="1"/>
          </a:p>
        </p:txBody>
      </p:sp>
      <p:sp>
        <p:nvSpPr>
          <p:cNvPr id="75788" name="Text Box 36"/>
          <p:cNvSpPr txBox="1">
            <a:spLocks noChangeArrowheads="1"/>
          </p:cNvSpPr>
          <p:nvPr/>
        </p:nvSpPr>
        <p:spPr bwMode="auto">
          <a:xfrm>
            <a:off x="2711450" y="5194300"/>
            <a:ext cx="633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1"/>
              <a:t>i</a:t>
            </a:r>
            <a:r>
              <a:rPr lang="en-GB" sz="1800" i="1" baseline="-25000"/>
              <a:t>6</a:t>
            </a:r>
            <a:endParaRPr lang="en-GB" sz="1800" i="1"/>
          </a:p>
        </p:txBody>
      </p:sp>
      <p:sp>
        <p:nvSpPr>
          <p:cNvPr id="75789" name="Text Box 37"/>
          <p:cNvSpPr txBox="1">
            <a:spLocks noChangeArrowheads="1"/>
          </p:cNvSpPr>
          <p:nvPr/>
        </p:nvSpPr>
        <p:spPr bwMode="auto">
          <a:xfrm>
            <a:off x="3794125" y="5211763"/>
            <a:ext cx="6334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1"/>
              <a:t>i</a:t>
            </a:r>
            <a:r>
              <a:rPr lang="en-GB" sz="1800" i="1" baseline="-25000"/>
              <a:t>7</a:t>
            </a:r>
            <a:endParaRPr lang="en-GB" sz="1800" i="1"/>
          </a:p>
        </p:txBody>
      </p:sp>
      <p:sp>
        <p:nvSpPr>
          <p:cNvPr id="75790" name="Text Box 38"/>
          <p:cNvSpPr txBox="1">
            <a:spLocks noChangeArrowheads="1"/>
          </p:cNvSpPr>
          <p:nvPr/>
        </p:nvSpPr>
        <p:spPr bwMode="auto">
          <a:xfrm>
            <a:off x="4914900" y="5211763"/>
            <a:ext cx="6334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i="1"/>
              <a:t>i</a:t>
            </a:r>
            <a:r>
              <a:rPr lang="en-GB" sz="1800" i="1" baseline="-25000"/>
              <a:t>8</a:t>
            </a:r>
            <a:endParaRPr lang="en-GB" sz="1800" i="1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Define </a:t>
            </a:r>
            <a:r>
              <a:rPr lang="en-GB" i="1" smtClean="0"/>
              <a:t>consistencies c</a:t>
            </a:r>
            <a:r>
              <a:rPr lang="en-GB" i="1" baseline="-25000" smtClean="0"/>
              <a:t>s</a:t>
            </a:r>
            <a:r>
              <a:rPr lang="en-GB" smtClean="0"/>
              <a:t> and </a:t>
            </a:r>
            <a:r>
              <a:rPr lang="en-GB" i="1" smtClean="0"/>
              <a:t>c</a:t>
            </a:r>
            <a:r>
              <a:rPr lang="en-GB" i="1" baseline="-25000" smtClean="0"/>
              <a:t>d</a:t>
            </a:r>
          </a:p>
          <a:p>
            <a:pPr lvl="1" eaLnBrk="1" hangingPunct="1"/>
            <a:r>
              <a:rPr lang="en-GB" smtClean="0"/>
              <a:t>Positive </a:t>
            </a:r>
            <a:r>
              <a:rPr lang="en-GB" i="1" smtClean="0"/>
              <a:t>c</a:t>
            </a:r>
            <a:r>
              <a:rPr lang="en-GB" i="1" baseline="-18000" smtClean="0"/>
              <a:t>s</a:t>
            </a:r>
            <a:r>
              <a:rPr lang="en-GB" i="1" smtClean="0"/>
              <a:t> </a:t>
            </a:r>
            <a:r>
              <a:rPr lang="en-GB" smtClean="0"/>
              <a:t>and negative</a:t>
            </a:r>
            <a:r>
              <a:rPr lang="en-GB" i="1" smtClean="0"/>
              <a:t> c</a:t>
            </a:r>
            <a:r>
              <a:rPr lang="en-GB" i="1" baseline="-18000" smtClean="0"/>
              <a:t>d</a:t>
            </a:r>
            <a:r>
              <a:rPr lang="en-GB" i="1" smtClean="0"/>
              <a:t>  </a:t>
            </a:r>
            <a:r>
              <a:rPr lang="en-GB" smtClean="0"/>
              <a:t>encourages</a:t>
            </a:r>
            <a:r>
              <a:rPr lang="en-GB" i="1" smtClean="0"/>
              <a:t> </a:t>
            </a:r>
            <a:r>
              <a:rPr lang="en-GB" smtClean="0"/>
              <a:t>neighbouring pixels to have the same label</a:t>
            </a:r>
            <a:r>
              <a:rPr lang="en-GB" i="1" smtClean="0"/>
              <a:t> </a:t>
            </a:r>
          </a:p>
          <a:p>
            <a:pPr lvl="1" eaLnBrk="1" hangingPunct="1"/>
            <a:r>
              <a:rPr lang="en-GB" smtClean="0"/>
              <a:t>Setting these consistencies to appropriate values will encourage spatially contiguous object and background regions</a:t>
            </a:r>
          </a:p>
          <a:p>
            <a:pPr lvl="1" eaLnBrk="1" hangingPunct="1"/>
            <a:endParaRPr lang="en-GB" i="1" smtClean="0"/>
          </a:p>
          <a:p>
            <a:pPr lvl="1" eaLnBrk="1" hangingPunct="1"/>
            <a:endParaRPr lang="en-GB" i="1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D85C2C-627A-4834-A557-24A1E96E9B01}" type="slidenum">
              <a:rPr lang="en-GB"/>
              <a:pPr>
                <a:defRPr/>
              </a:pPr>
              <a:t>55</a:t>
            </a:fld>
            <a:endParaRPr lang="en-GB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2151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We assume again a bi-modal object/background histogram with maximum greylevel </a:t>
            </a:r>
            <a:r>
              <a:rPr lang="en-GB" i="1" smtClean="0"/>
              <a:t>g</a:t>
            </a:r>
            <a:r>
              <a:rPr lang="en-GB" baseline="-25000" smtClean="0"/>
              <a:t>max</a:t>
            </a:r>
            <a:endParaRPr lang="en-GB" smtClean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15696C-1406-40DD-8296-91F51403FFB4}" type="slidenum">
              <a:rPr lang="en-GB"/>
              <a:pPr>
                <a:defRPr/>
              </a:pPr>
              <a:t>56</a:t>
            </a:fld>
            <a:endParaRPr lang="en-GB"/>
          </a:p>
        </p:txBody>
      </p:sp>
      <p:sp>
        <p:nvSpPr>
          <p:cNvPr id="21512" name="Rectangle 5"/>
          <p:cNvSpPr>
            <a:spLocks noChangeArrowheads="1"/>
          </p:cNvSpPr>
          <p:nvPr/>
        </p:nvSpPr>
        <p:spPr bwMode="auto">
          <a:xfrm>
            <a:off x="2595563" y="1981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21506" name="Object 4"/>
          <p:cNvGraphicFramePr>
            <a:graphicFrameLocks noChangeAspect="1"/>
          </p:cNvGraphicFramePr>
          <p:nvPr/>
        </p:nvGraphicFramePr>
        <p:xfrm>
          <a:off x="2357438" y="3143250"/>
          <a:ext cx="3952875" cy="2895600"/>
        </p:xfrm>
        <a:graphic>
          <a:graphicData uri="http://schemas.openxmlformats.org/presentationml/2006/ole">
            <p:oleObj spid="_x0000_s21506" r:id="rId4" imgW="3952875" imgH="2895600" progId="MSGraph.Chart.8">
              <p:embed/>
            </p:oleObj>
          </a:graphicData>
        </a:graphic>
      </p:graphicFrame>
      <p:sp>
        <p:nvSpPr>
          <p:cNvPr id="21513" name="Rectangle 6"/>
          <p:cNvSpPr>
            <a:spLocks noChangeArrowheads="1"/>
          </p:cNvSpPr>
          <p:nvPr/>
        </p:nvSpPr>
        <p:spPr bwMode="auto">
          <a:xfrm>
            <a:off x="4256088" y="3490913"/>
            <a:ext cx="112871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Background</a:t>
            </a:r>
          </a:p>
        </p:txBody>
      </p:sp>
      <p:sp>
        <p:nvSpPr>
          <p:cNvPr id="21514" name="Rectangle 7"/>
          <p:cNvSpPr>
            <a:spLocks noChangeArrowheads="1"/>
          </p:cNvSpPr>
          <p:nvPr/>
        </p:nvSpPr>
        <p:spPr bwMode="auto">
          <a:xfrm>
            <a:off x="3486150" y="4633913"/>
            <a:ext cx="668338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Object</a:t>
            </a:r>
          </a:p>
        </p:txBody>
      </p:sp>
      <p:sp>
        <p:nvSpPr>
          <p:cNvPr id="21515" name="Rectangle 9"/>
          <p:cNvSpPr>
            <a:spLocks noChangeArrowheads="1"/>
          </p:cNvSpPr>
          <p:nvPr/>
        </p:nvSpPr>
        <p:spPr bwMode="auto">
          <a:xfrm>
            <a:off x="449580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21507" name="Object 8"/>
          <p:cNvGraphicFramePr>
            <a:graphicFrameLocks noChangeAspect="1"/>
          </p:cNvGraphicFramePr>
          <p:nvPr/>
        </p:nvGraphicFramePr>
        <p:xfrm>
          <a:off x="2584450" y="5657850"/>
          <a:ext cx="196850" cy="258763"/>
        </p:xfrm>
        <a:graphic>
          <a:graphicData uri="http://schemas.openxmlformats.org/presentationml/2006/ole">
            <p:oleObj spid="_x0000_s21507" r:id="rId5" imgW="114151" imgH="152202" progId="Equation.3">
              <p:embed/>
            </p:oleObj>
          </a:graphicData>
        </a:graphic>
      </p:graphicFrame>
      <p:sp>
        <p:nvSpPr>
          <p:cNvPr id="21516" name="Rectangle 11"/>
          <p:cNvSpPr>
            <a:spLocks noChangeArrowheads="1"/>
          </p:cNvSpPr>
          <p:nvPr/>
        </p:nvSpPr>
        <p:spPr bwMode="auto">
          <a:xfrm>
            <a:off x="438150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21508" name="Object 10"/>
          <p:cNvGraphicFramePr>
            <a:graphicFrameLocks noChangeAspect="1"/>
          </p:cNvGraphicFramePr>
          <p:nvPr/>
        </p:nvGraphicFramePr>
        <p:xfrm>
          <a:off x="4611688" y="5683250"/>
          <a:ext cx="438150" cy="306388"/>
        </p:xfrm>
        <a:graphic>
          <a:graphicData uri="http://schemas.openxmlformats.org/presentationml/2006/ole">
            <p:oleObj spid="_x0000_s21508" r:id="rId6" imgW="291973" imgH="203112" progId="Equation.3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We can initialize the probabilities</a:t>
            </a:r>
          </a:p>
          <a:p>
            <a:pPr eaLnBrk="1" hangingPunct="1"/>
            <a:endParaRPr lang="en-GB" smtClean="0"/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Our relaxation algorithm must ‘drive’ </a:t>
            </a:r>
            <a:r>
              <a:rPr lang="en-GB" smtClean="0">
                <a:cs typeface="Times New Roman" pitchFamily="18" charset="0"/>
              </a:rPr>
              <a:t>the background pixel probabilities </a:t>
            </a:r>
            <a:r>
              <a:rPr lang="en-GB" i="1" smtClean="0">
                <a:cs typeface="Times New Roman" pitchFamily="18" charset="0"/>
              </a:rPr>
              <a:t>p(i)</a:t>
            </a:r>
            <a:r>
              <a:rPr lang="en-GB" smtClean="0">
                <a:cs typeface="Times New Roman" pitchFamily="18" charset="0"/>
              </a:rPr>
              <a:t> to 1 and the object pixel probabilities to 0</a:t>
            </a:r>
            <a:r>
              <a:rPr lang="en-GB" smtClean="0"/>
              <a:t> 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4371B4-9A43-4C11-88F9-36581D52E4E3}" type="slidenum">
              <a:rPr lang="en-GB"/>
              <a:pPr>
                <a:defRPr/>
              </a:pPr>
              <a:t>57</a:t>
            </a:fld>
            <a:endParaRPr lang="en-GB"/>
          </a:p>
        </p:txBody>
      </p:sp>
      <p:sp>
        <p:nvSpPr>
          <p:cNvPr id="22534" name="Rectangle 5"/>
          <p:cNvSpPr>
            <a:spLocks noChangeArrowheads="1"/>
          </p:cNvSpPr>
          <p:nvPr/>
        </p:nvSpPr>
        <p:spPr bwMode="auto">
          <a:xfrm>
            <a:off x="3433763" y="3228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22530" name="Object 0"/>
          <p:cNvGraphicFramePr>
            <a:graphicFrameLocks noChangeAspect="1"/>
          </p:cNvGraphicFramePr>
          <p:nvPr/>
        </p:nvGraphicFramePr>
        <p:xfrm>
          <a:off x="2473325" y="2565400"/>
          <a:ext cx="3605213" cy="633413"/>
        </p:xfrm>
        <a:graphic>
          <a:graphicData uri="http://schemas.openxmlformats.org/presentationml/2006/ole">
            <p:oleObj spid="_x0000_s22530" r:id="rId4" imgW="1282700" imgH="228600" progId="Equation.3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We want to take into account:</a:t>
            </a:r>
          </a:p>
          <a:p>
            <a:pPr lvl="1" eaLnBrk="1" hangingPunct="1"/>
            <a:r>
              <a:rPr lang="en-GB" smtClean="0"/>
              <a:t>Neighbouring probabilities </a:t>
            </a:r>
            <a:r>
              <a:rPr lang="en-GB" i="1" smtClean="0"/>
              <a:t>p(i</a:t>
            </a:r>
            <a:r>
              <a:rPr lang="en-GB" i="1" baseline="-25000" smtClean="0"/>
              <a:t>1</a:t>
            </a:r>
            <a:r>
              <a:rPr lang="en-GB" i="1" smtClean="0"/>
              <a:t>), p(i</a:t>
            </a:r>
            <a:r>
              <a:rPr lang="en-GB" i="1" baseline="-18000" smtClean="0"/>
              <a:t>2</a:t>
            </a:r>
            <a:r>
              <a:rPr lang="en-GB" i="1" smtClean="0"/>
              <a:t>), …… p(i</a:t>
            </a:r>
            <a:r>
              <a:rPr lang="en-GB" i="1" baseline="-18000" smtClean="0"/>
              <a:t>8</a:t>
            </a:r>
            <a:r>
              <a:rPr lang="en-GB" i="1" smtClean="0"/>
              <a:t>) </a:t>
            </a:r>
          </a:p>
          <a:p>
            <a:pPr lvl="1" eaLnBrk="1" hangingPunct="1"/>
            <a:r>
              <a:rPr lang="en-GB" smtClean="0"/>
              <a:t>The consistency values</a:t>
            </a:r>
            <a:r>
              <a:rPr lang="en-GB" i="1" smtClean="0"/>
              <a:t> c</a:t>
            </a:r>
            <a:r>
              <a:rPr lang="en-GB" i="1" baseline="-18000" smtClean="0"/>
              <a:t>s</a:t>
            </a:r>
            <a:r>
              <a:rPr lang="en-GB" i="1" smtClean="0"/>
              <a:t> </a:t>
            </a:r>
            <a:r>
              <a:rPr lang="en-GB" smtClean="0"/>
              <a:t>and </a:t>
            </a:r>
            <a:r>
              <a:rPr lang="en-GB" i="1" smtClean="0"/>
              <a:t>c</a:t>
            </a:r>
            <a:r>
              <a:rPr lang="en-GB" i="1" baseline="-18000" smtClean="0"/>
              <a:t>d</a:t>
            </a:r>
            <a:r>
              <a:rPr lang="en-GB" i="1" smtClean="0"/>
              <a:t> </a:t>
            </a:r>
          </a:p>
          <a:p>
            <a:pPr eaLnBrk="1" hangingPunct="1"/>
            <a:r>
              <a:rPr lang="en-GB" smtClean="0"/>
              <a:t>We would like our algorithm to</a:t>
            </a:r>
            <a:r>
              <a:rPr lang="en-GB" i="1" smtClean="0"/>
              <a:t> ‘</a:t>
            </a:r>
            <a:r>
              <a:rPr lang="en-GB" smtClean="0"/>
              <a:t>saturate’ such that </a:t>
            </a:r>
            <a:r>
              <a:rPr lang="en-GB" i="1" smtClean="0"/>
              <a:t>p(i)</a:t>
            </a:r>
            <a:r>
              <a:rPr lang="en-GB" i="1" smtClean="0">
                <a:cs typeface="Tahoma" pitchFamily="34" charset="0"/>
              </a:rPr>
              <a:t>~1</a:t>
            </a:r>
          </a:p>
          <a:p>
            <a:pPr lvl="1" eaLnBrk="1" hangingPunct="1"/>
            <a:r>
              <a:rPr lang="en-GB" smtClean="0"/>
              <a:t>We can then convert the probabilities to labels by multiplying by 255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75B039-AB9A-4268-BD9B-FB41D074149D}" type="slidenum">
              <a:rPr lang="en-GB"/>
              <a:pPr>
                <a:defRPr/>
              </a:pPr>
              <a:t>58</a:t>
            </a:fld>
            <a:endParaRPr lang="en-GB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We can derive the equation for relaxation labelling by first considering a neighbour </a:t>
            </a:r>
            <a:r>
              <a:rPr lang="en-GB" i="1" smtClean="0"/>
              <a:t>i</a:t>
            </a:r>
            <a:r>
              <a:rPr lang="en-GB" baseline="-25000" smtClean="0"/>
              <a:t>1 </a:t>
            </a:r>
            <a:r>
              <a:rPr lang="en-GB" smtClean="0"/>
              <a:t>of pixel </a:t>
            </a:r>
            <a:r>
              <a:rPr lang="en-GB" i="1" smtClean="0"/>
              <a:t>i</a:t>
            </a:r>
          </a:p>
          <a:p>
            <a:pPr lvl="1" eaLnBrk="1" hangingPunct="1"/>
            <a:r>
              <a:rPr lang="en-GB" smtClean="0"/>
              <a:t>We would like to evaluate the contribution to the increment in </a:t>
            </a:r>
            <a:r>
              <a:rPr lang="en-GB" i="1" smtClean="0"/>
              <a:t>p(i) </a:t>
            </a:r>
            <a:r>
              <a:rPr lang="en-GB" smtClean="0"/>
              <a:t>from </a:t>
            </a:r>
            <a:r>
              <a:rPr lang="en-GB" i="1" smtClean="0"/>
              <a:t>i</a:t>
            </a:r>
            <a:r>
              <a:rPr lang="en-GB" baseline="-25000" smtClean="0"/>
              <a:t>1</a:t>
            </a:r>
          </a:p>
          <a:p>
            <a:pPr lvl="1" eaLnBrk="1" hangingPunct="1"/>
            <a:r>
              <a:rPr lang="en-GB" smtClean="0"/>
              <a:t>Let this increment be </a:t>
            </a:r>
            <a:r>
              <a:rPr lang="en-GB" i="1" smtClean="0"/>
              <a:t>q(i</a:t>
            </a:r>
            <a:r>
              <a:rPr lang="en-GB" baseline="-25000" smtClean="0"/>
              <a:t>1</a:t>
            </a:r>
            <a:r>
              <a:rPr lang="en-GB" i="1" smtClean="0"/>
              <a:t>)</a:t>
            </a:r>
          </a:p>
          <a:p>
            <a:pPr lvl="2" eaLnBrk="1" hangingPunct="1"/>
            <a:r>
              <a:rPr lang="en-GB" i="1" smtClean="0"/>
              <a:t>We can evaluate q(i</a:t>
            </a:r>
            <a:r>
              <a:rPr lang="en-GB" baseline="-25000" smtClean="0"/>
              <a:t>1</a:t>
            </a:r>
            <a:r>
              <a:rPr lang="en-GB" i="1" smtClean="0"/>
              <a:t>) by </a:t>
            </a:r>
            <a:r>
              <a:rPr lang="en-GB" smtClean="0"/>
              <a:t>taking into account the consistencies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7D235B-D3D7-49B7-B8FD-7B7AC24DB47D}" type="slidenum">
              <a:rPr lang="en-GB"/>
              <a:pPr>
                <a:defRPr/>
              </a:pPr>
              <a:t>59</a:t>
            </a:fld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Introduction to image segmentation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A0B841-EA80-4862-91F8-7DA5BE6BC5DD}" type="slidenum">
              <a:rPr lang="en-GB"/>
              <a:pPr>
                <a:defRPr/>
              </a:pPr>
              <a:t>6</a:t>
            </a:fld>
            <a:endParaRPr lang="en-GB"/>
          </a:p>
        </p:txBody>
      </p:sp>
      <p:pic>
        <p:nvPicPr>
          <p:cNvPr id="47108" name="Picture 3" descr="C:\Documents and Settings\spannm\Desktop\General Photos\sofa.gif"/>
          <p:cNvPicPr>
            <a:picLocks noChangeAspect="1" noChangeArrowheads="1"/>
          </p:cNvPicPr>
          <p:nvPr/>
        </p:nvPicPr>
        <p:blipFill>
          <a:blip r:embed="rId3">
            <a:lum bright="6000"/>
          </a:blip>
          <a:srcRect/>
          <a:stretch>
            <a:fillRect/>
          </a:stretch>
        </p:blipFill>
        <p:spPr bwMode="auto">
          <a:xfrm>
            <a:off x="1905000" y="2101850"/>
            <a:ext cx="5562600" cy="475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>
                <a:cs typeface="Times New Roman" pitchFamily="18" charset="0"/>
              </a:rPr>
              <a:t>We can apply a simple decision rule to determine the contribution to the increment </a:t>
            </a:r>
            <a:r>
              <a:rPr lang="en-GB" i="1" smtClean="0"/>
              <a:t>q(i</a:t>
            </a:r>
            <a:r>
              <a:rPr lang="en-GB" baseline="-25000" smtClean="0"/>
              <a:t>1</a:t>
            </a:r>
            <a:r>
              <a:rPr lang="en-GB" i="1" smtClean="0"/>
              <a:t>)</a:t>
            </a:r>
            <a:r>
              <a:rPr lang="en-GB" i="1" smtClean="0">
                <a:cs typeface="Times New Roman" pitchFamily="18" charset="0"/>
              </a:rPr>
              <a:t>  </a:t>
            </a:r>
            <a:r>
              <a:rPr lang="en-GB" smtClean="0">
                <a:cs typeface="Times New Roman" pitchFamily="18" charset="0"/>
              </a:rPr>
              <a:t>from pixel </a:t>
            </a:r>
            <a:r>
              <a:rPr lang="en-GB" i="1" smtClean="0">
                <a:cs typeface="Times New Roman" pitchFamily="18" charset="0"/>
              </a:rPr>
              <a:t>i</a:t>
            </a:r>
            <a:r>
              <a:rPr lang="en-GB" i="1" baseline="-18000" smtClean="0">
                <a:cs typeface="Times New Roman" pitchFamily="18" charset="0"/>
              </a:rPr>
              <a:t>1 </a:t>
            </a:r>
            <a:endParaRPr lang="en-GB" smtClean="0">
              <a:cs typeface="Times New Roman" pitchFamily="18" charset="0"/>
            </a:endParaRP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If </a:t>
            </a:r>
            <a:r>
              <a:rPr lang="en-GB" i="1" smtClean="0">
                <a:cs typeface="Times New Roman" pitchFamily="18" charset="0"/>
              </a:rPr>
              <a:t>p(i</a:t>
            </a:r>
            <a:r>
              <a:rPr lang="en-GB" i="1" baseline="-18000" smtClean="0">
                <a:cs typeface="Times New Roman" pitchFamily="18" charset="0"/>
              </a:rPr>
              <a:t>i</a:t>
            </a:r>
            <a:r>
              <a:rPr lang="en-GB" i="1" smtClean="0">
                <a:cs typeface="Times New Roman" pitchFamily="18" charset="0"/>
              </a:rPr>
              <a:t>)</a:t>
            </a:r>
            <a:r>
              <a:rPr lang="en-GB" smtClean="0">
                <a:cs typeface="Times New Roman" pitchFamily="18" charset="0"/>
              </a:rPr>
              <a:t> &gt;0.5 the contribution from pixel </a:t>
            </a:r>
            <a:r>
              <a:rPr lang="en-GB" i="1" smtClean="0">
                <a:cs typeface="Times New Roman" pitchFamily="18" charset="0"/>
              </a:rPr>
              <a:t>i</a:t>
            </a:r>
            <a:r>
              <a:rPr lang="en-GB" i="1" baseline="-18000" smtClean="0">
                <a:cs typeface="Times New Roman" pitchFamily="18" charset="0"/>
              </a:rPr>
              <a:t>1 </a:t>
            </a:r>
            <a:r>
              <a:rPr lang="en-GB" i="1" smtClean="0">
                <a:cs typeface="Times New Roman" pitchFamily="18" charset="0"/>
              </a:rPr>
              <a:t> </a:t>
            </a:r>
            <a:r>
              <a:rPr lang="en-GB" smtClean="0">
                <a:cs typeface="Times New Roman" pitchFamily="18" charset="0"/>
              </a:rPr>
              <a:t>increments</a:t>
            </a:r>
            <a:r>
              <a:rPr lang="en-GB" b="1" smtClean="0">
                <a:cs typeface="Times New Roman" pitchFamily="18" charset="0"/>
              </a:rPr>
              <a:t> </a:t>
            </a:r>
            <a:r>
              <a:rPr lang="en-GB" i="1" smtClean="0">
                <a:cs typeface="Times New Roman" pitchFamily="18" charset="0"/>
              </a:rPr>
              <a:t>p(i)</a:t>
            </a: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If </a:t>
            </a:r>
            <a:r>
              <a:rPr lang="en-GB" i="1" smtClean="0">
                <a:cs typeface="Times New Roman" pitchFamily="18" charset="0"/>
              </a:rPr>
              <a:t>p(i</a:t>
            </a:r>
            <a:r>
              <a:rPr lang="en-GB" i="1" baseline="-18000" smtClean="0">
                <a:cs typeface="Times New Roman" pitchFamily="18" charset="0"/>
              </a:rPr>
              <a:t>i</a:t>
            </a:r>
            <a:r>
              <a:rPr lang="en-GB" i="1" smtClean="0">
                <a:cs typeface="Times New Roman" pitchFamily="18" charset="0"/>
              </a:rPr>
              <a:t>)</a:t>
            </a:r>
            <a:r>
              <a:rPr lang="en-GB" smtClean="0">
                <a:cs typeface="Times New Roman" pitchFamily="18" charset="0"/>
              </a:rPr>
              <a:t> &lt;0.5 the contribution from pixel </a:t>
            </a:r>
            <a:r>
              <a:rPr lang="en-GB" i="1" smtClean="0">
                <a:cs typeface="Times New Roman" pitchFamily="18" charset="0"/>
              </a:rPr>
              <a:t>i</a:t>
            </a:r>
            <a:r>
              <a:rPr lang="en-GB" i="1" baseline="-18000" smtClean="0">
                <a:cs typeface="Times New Roman" pitchFamily="18" charset="0"/>
              </a:rPr>
              <a:t>1</a:t>
            </a:r>
            <a:r>
              <a:rPr lang="en-GB" i="1" smtClean="0">
                <a:cs typeface="Times New Roman" pitchFamily="18" charset="0"/>
              </a:rPr>
              <a:t> </a:t>
            </a:r>
            <a:r>
              <a:rPr lang="en-GB" smtClean="0">
                <a:cs typeface="Times New Roman" pitchFamily="18" charset="0"/>
              </a:rPr>
              <a:t>decrements</a:t>
            </a:r>
            <a:r>
              <a:rPr lang="en-GB" b="1" smtClean="0">
                <a:cs typeface="Times New Roman" pitchFamily="18" charset="0"/>
              </a:rPr>
              <a:t> </a:t>
            </a:r>
            <a:r>
              <a:rPr lang="en-GB" i="1" smtClean="0">
                <a:cs typeface="Times New Roman" pitchFamily="18" charset="0"/>
              </a:rPr>
              <a:t>p(i)</a:t>
            </a:r>
          </a:p>
          <a:p>
            <a:pPr lvl="1" eaLnBrk="1" hangingPunct="1"/>
            <a:endParaRPr lang="en-GB" smtClean="0"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GB" smtClean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F729F0-9B06-4DAF-A9D7-F17BB17D17AD}" type="slidenum">
              <a:rPr lang="en-GB"/>
              <a:pPr>
                <a:defRPr/>
              </a:pPr>
              <a:t>60</a:t>
            </a:fld>
            <a:endParaRPr lang="en-GB"/>
          </a:p>
        </p:txBody>
      </p:sp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2919413" y="32527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2355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mtClean="0"/>
              <a:t>Since </a:t>
            </a:r>
            <a:r>
              <a:rPr lang="en-GB" i="1" smtClean="0"/>
              <a:t>c</a:t>
            </a:r>
            <a:r>
              <a:rPr lang="en-GB" i="1" baseline="-18000" smtClean="0"/>
              <a:t>s</a:t>
            </a:r>
            <a:r>
              <a:rPr lang="en-GB" i="1" smtClean="0"/>
              <a:t> </a:t>
            </a:r>
            <a:r>
              <a:rPr lang="en-GB" smtClean="0"/>
              <a:t>&gt;0 and </a:t>
            </a:r>
            <a:r>
              <a:rPr lang="en-GB" i="1" smtClean="0"/>
              <a:t>c</a:t>
            </a:r>
            <a:r>
              <a:rPr lang="en-GB" i="1" baseline="-18000" smtClean="0"/>
              <a:t>d</a:t>
            </a:r>
            <a:r>
              <a:rPr lang="en-GB" i="1" smtClean="0"/>
              <a:t> </a:t>
            </a:r>
            <a:r>
              <a:rPr lang="en-GB" smtClean="0"/>
              <a:t>&lt;0 its easy to see that the following expression for </a:t>
            </a:r>
            <a:r>
              <a:rPr lang="en-GB" i="1" smtClean="0"/>
              <a:t>q(i</a:t>
            </a:r>
            <a:r>
              <a:rPr lang="en-GB" baseline="-25000" smtClean="0"/>
              <a:t>1</a:t>
            </a:r>
            <a:r>
              <a:rPr lang="en-GB" i="1" smtClean="0"/>
              <a:t>)</a:t>
            </a:r>
            <a:r>
              <a:rPr lang="en-GB" i="1" smtClean="0">
                <a:cs typeface="Times New Roman" pitchFamily="18" charset="0"/>
              </a:rPr>
              <a:t> </a:t>
            </a:r>
            <a:r>
              <a:rPr lang="en-GB" smtClean="0">
                <a:cs typeface="Times New Roman" pitchFamily="18" charset="0"/>
              </a:rPr>
              <a:t>has the right properties</a:t>
            </a:r>
          </a:p>
          <a:p>
            <a:pPr eaLnBrk="1" hangingPunct="1">
              <a:lnSpc>
                <a:spcPct val="90000"/>
              </a:lnSpc>
            </a:pPr>
            <a:endParaRPr lang="en-GB" smtClean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GB" smtClean="0"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smtClean="0">
                <a:cs typeface="Times New Roman" pitchFamily="18" charset="0"/>
              </a:rPr>
              <a:t>We can now average all the contributions from the 8-neighbours of </a:t>
            </a:r>
            <a:r>
              <a:rPr lang="en-GB" i="1" smtClean="0">
                <a:cs typeface="Times New Roman" pitchFamily="18" charset="0"/>
              </a:rPr>
              <a:t>i</a:t>
            </a:r>
            <a:r>
              <a:rPr lang="en-GB" smtClean="0">
                <a:cs typeface="Times New Roman" pitchFamily="18" charset="0"/>
              </a:rPr>
              <a:t> to get the total increment to </a:t>
            </a:r>
            <a:r>
              <a:rPr lang="en-GB" i="1" smtClean="0">
                <a:cs typeface="Times New Roman" pitchFamily="18" charset="0"/>
              </a:rPr>
              <a:t>p(i)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E0044A-1A68-4BC6-92E4-2E24D327D830}" type="slidenum">
              <a:rPr lang="en-GB"/>
              <a:pPr>
                <a:defRPr/>
              </a:pPr>
              <a:t>61</a:t>
            </a:fld>
            <a:endParaRPr lang="en-GB"/>
          </a:p>
        </p:txBody>
      </p:sp>
      <p:graphicFrame>
        <p:nvGraphicFramePr>
          <p:cNvPr id="23554" name="Object 4"/>
          <p:cNvGraphicFramePr>
            <a:graphicFrameLocks noChangeAspect="1"/>
          </p:cNvGraphicFramePr>
          <p:nvPr/>
        </p:nvGraphicFramePr>
        <p:xfrm>
          <a:off x="2187575" y="3003550"/>
          <a:ext cx="5022850" cy="536575"/>
        </p:xfrm>
        <a:graphic>
          <a:graphicData uri="http://schemas.openxmlformats.org/presentationml/2006/ole">
            <p:oleObj spid="_x0000_s23554" r:id="rId4" imgW="1892300" imgH="203200" progId="Equation.3">
              <p:embed/>
            </p:oleObj>
          </a:graphicData>
        </a:graphic>
      </p:graphicFrame>
      <p:sp>
        <p:nvSpPr>
          <p:cNvPr id="23559" name="Rectangle 6"/>
          <p:cNvSpPr>
            <a:spLocks noChangeArrowheads="1"/>
          </p:cNvSpPr>
          <p:nvPr/>
        </p:nvSpPr>
        <p:spPr bwMode="auto">
          <a:xfrm>
            <a:off x="2600325" y="30813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23555" name="Object 5"/>
          <p:cNvGraphicFramePr>
            <a:graphicFrameLocks noChangeAspect="1"/>
          </p:cNvGraphicFramePr>
          <p:nvPr/>
        </p:nvGraphicFramePr>
        <p:xfrm>
          <a:off x="2176463" y="4584700"/>
          <a:ext cx="5354637" cy="1041400"/>
        </p:xfrm>
        <a:graphic>
          <a:graphicData uri="http://schemas.openxmlformats.org/presentationml/2006/ole">
            <p:oleObj spid="_x0000_s23555" name="Equation" r:id="rId5" imgW="2209680" imgH="431640" progId="Equation.3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idx="1"/>
          </p:nvPr>
        </p:nvSpPr>
        <p:spPr>
          <a:xfrm>
            <a:off x="1182688" y="2017713"/>
            <a:ext cx="68961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mtClean="0"/>
              <a:t>Easy to check that –1&lt;</a:t>
            </a:r>
            <a:r>
              <a:rPr lang="en-GB" smtClean="0">
                <a:sym typeface="Symbol" pitchFamily="18" charset="2"/>
              </a:rPr>
              <a:t></a:t>
            </a:r>
            <a:r>
              <a:rPr lang="en-GB" i="1" smtClean="0">
                <a:sym typeface="Symbol" pitchFamily="18" charset="2"/>
              </a:rPr>
              <a:t>p(i)</a:t>
            </a:r>
            <a:r>
              <a:rPr lang="en-GB" smtClean="0"/>
              <a:t>&lt;1 for -1&lt; </a:t>
            </a:r>
            <a:r>
              <a:rPr lang="en-GB" i="1" smtClean="0"/>
              <a:t>c</a:t>
            </a:r>
            <a:r>
              <a:rPr lang="en-GB" i="1" baseline="-18000" smtClean="0"/>
              <a:t>s </a:t>
            </a:r>
            <a:r>
              <a:rPr lang="en-GB" i="1" smtClean="0"/>
              <a:t>,c</a:t>
            </a:r>
            <a:r>
              <a:rPr lang="en-GB" i="1" baseline="-18000" smtClean="0"/>
              <a:t>d </a:t>
            </a:r>
            <a:r>
              <a:rPr lang="en-GB" i="1" smtClean="0"/>
              <a:t>&lt;1</a:t>
            </a:r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Can update </a:t>
            </a:r>
            <a:r>
              <a:rPr lang="en-GB" i="1" smtClean="0">
                <a:sym typeface="Symbol" pitchFamily="18" charset="2"/>
              </a:rPr>
              <a:t>p(i)</a:t>
            </a:r>
            <a:r>
              <a:rPr lang="en-GB" i="1" smtClean="0"/>
              <a:t> </a:t>
            </a:r>
            <a:r>
              <a:rPr lang="en-GB" smtClean="0"/>
              <a:t>as follows</a:t>
            </a:r>
          </a:p>
          <a:p>
            <a:pPr eaLnBrk="1" hangingPunct="1">
              <a:lnSpc>
                <a:spcPct val="90000"/>
              </a:lnSpc>
            </a:pPr>
            <a:endParaRPr lang="en-GB" smtClean="0"/>
          </a:p>
          <a:p>
            <a:pPr eaLnBrk="1" hangingPunct="1">
              <a:lnSpc>
                <a:spcPct val="90000"/>
              </a:lnSpc>
            </a:pPr>
            <a:endParaRPr lang="en-GB" smtClean="0"/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Ensures that </a:t>
            </a:r>
            <a:r>
              <a:rPr lang="en-GB" i="1" smtClean="0"/>
              <a:t>p(i)</a:t>
            </a:r>
            <a:r>
              <a:rPr lang="en-GB" smtClean="0"/>
              <a:t> remains positive</a:t>
            </a:r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Basic form of the relaxation equation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GB" smtClean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AFD5E5-9FC4-498C-90E9-6C25672A6E92}" type="slidenum">
              <a:rPr lang="en-GB"/>
              <a:pPr>
                <a:defRPr/>
              </a:pPr>
              <a:t>62</a:t>
            </a:fld>
            <a:endParaRPr lang="en-GB"/>
          </a:p>
        </p:txBody>
      </p:sp>
      <p:sp>
        <p:nvSpPr>
          <p:cNvPr id="24582" name="Rectangle 5"/>
          <p:cNvSpPr>
            <a:spLocks noChangeArrowheads="1"/>
          </p:cNvSpPr>
          <p:nvPr/>
        </p:nvSpPr>
        <p:spPr bwMode="auto">
          <a:xfrm>
            <a:off x="2947988" y="3228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24578" name="Object 4"/>
          <p:cNvGraphicFramePr>
            <a:graphicFrameLocks noChangeAspect="1"/>
          </p:cNvGraphicFramePr>
          <p:nvPr/>
        </p:nvGraphicFramePr>
        <p:xfrm>
          <a:off x="1968500" y="3070225"/>
          <a:ext cx="5453063" cy="671513"/>
        </p:xfrm>
        <a:graphic>
          <a:graphicData uri="http://schemas.openxmlformats.org/presentationml/2006/ole">
            <p:oleObj spid="_x0000_s24578" r:id="rId4" imgW="1828800" imgH="228600" progId="Equation.3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We need to </a:t>
            </a:r>
            <a:r>
              <a:rPr lang="en-GB" i="1" smtClean="0"/>
              <a:t>normalize</a:t>
            </a:r>
            <a:r>
              <a:rPr lang="en-GB" smtClean="0"/>
              <a:t> the probabilities </a:t>
            </a:r>
            <a:r>
              <a:rPr lang="en-GB" i="1" smtClean="0"/>
              <a:t>p(i)</a:t>
            </a:r>
            <a:r>
              <a:rPr lang="en-GB" smtClean="0"/>
              <a:t> as they must stay in the range {0..1}</a:t>
            </a:r>
          </a:p>
          <a:p>
            <a:pPr lvl="1" eaLnBrk="1" hangingPunct="1"/>
            <a:r>
              <a:rPr lang="en-GB" smtClean="0"/>
              <a:t>After every iteration </a:t>
            </a:r>
            <a:r>
              <a:rPr lang="en-GB" i="1" smtClean="0"/>
              <a:t>p</a:t>
            </a:r>
            <a:r>
              <a:rPr lang="en-GB" i="1" baseline="38000" smtClean="0"/>
              <a:t>(r)</a:t>
            </a:r>
            <a:r>
              <a:rPr lang="en-GB" i="1" smtClean="0"/>
              <a:t>(i)</a:t>
            </a:r>
            <a:r>
              <a:rPr lang="en-GB" smtClean="0"/>
              <a:t> is rescaled to bring it back into the correct range</a:t>
            </a:r>
          </a:p>
          <a:p>
            <a:pPr eaLnBrk="1" hangingPunct="1"/>
            <a:r>
              <a:rPr lang="en-GB" smtClean="0"/>
              <a:t>Remember our requirement that likely background pixel probabilities are ‘driven’ to 1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FEBD44-8E77-4A6C-B9A7-A492CCD3C318}" type="slidenum">
              <a:rPr lang="en-GB"/>
              <a:pPr>
                <a:defRPr/>
              </a:pPr>
              <a:t>63</a:t>
            </a:fld>
            <a:endParaRPr lang="en-GB"/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2790825" y="3228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One possible approach is to use a constant normalisation factor</a:t>
            </a:r>
          </a:p>
          <a:p>
            <a:pPr eaLnBrk="1" hangingPunct="1"/>
            <a:endParaRPr lang="en-GB" smtClean="0"/>
          </a:p>
          <a:p>
            <a:pPr lvl="1" eaLnBrk="1" hangingPunct="1"/>
            <a:r>
              <a:rPr lang="en-GB" smtClean="0"/>
              <a:t>In the following example, the central background pixel probability may get stuck at 0.9 if max(</a:t>
            </a:r>
            <a:r>
              <a:rPr lang="en-GB" i="1" smtClean="0"/>
              <a:t>p(i))</a:t>
            </a:r>
            <a:r>
              <a:rPr lang="en-GB" smtClean="0"/>
              <a:t>=1</a:t>
            </a:r>
          </a:p>
          <a:p>
            <a:pPr eaLnBrk="1" hangingPunct="1"/>
            <a:endParaRPr lang="en-GB" smtClean="0"/>
          </a:p>
        </p:txBody>
      </p:sp>
      <p:sp>
        <p:nvSpPr>
          <p:cNvPr id="2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88054-9E06-4151-BBE8-D1060749D176}" type="slidenum">
              <a:rPr lang="en-GB"/>
              <a:pPr>
                <a:defRPr/>
              </a:pPr>
              <a:t>64</a:t>
            </a:fld>
            <a:endParaRPr lang="en-GB"/>
          </a:p>
        </p:txBody>
      </p:sp>
      <p:graphicFrame>
        <p:nvGraphicFramePr>
          <p:cNvPr id="25602" name="Object 4"/>
          <p:cNvGraphicFramePr>
            <a:graphicFrameLocks noChangeAspect="1"/>
          </p:cNvGraphicFramePr>
          <p:nvPr/>
        </p:nvGraphicFramePr>
        <p:xfrm>
          <a:off x="2033588" y="2797175"/>
          <a:ext cx="5286375" cy="593725"/>
        </p:xfrm>
        <a:graphic>
          <a:graphicData uri="http://schemas.openxmlformats.org/presentationml/2006/ole">
            <p:oleObj spid="_x0000_s25602" r:id="rId4" imgW="2006600" imgH="228600" progId="Equation.3">
              <p:embed/>
            </p:oleObj>
          </a:graphicData>
        </a:graphic>
      </p:graphicFrame>
      <p:sp>
        <p:nvSpPr>
          <p:cNvPr id="25606" name="Oval 5"/>
          <p:cNvSpPr>
            <a:spLocks noChangeArrowheads="1"/>
          </p:cNvSpPr>
          <p:nvPr/>
        </p:nvSpPr>
        <p:spPr bwMode="auto">
          <a:xfrm>
            <a:off x="3268663" y="4721225"/>
            <a:ext cx="119062" cy="130175"/>
          </a:xfrm>
          <a:prstGeom prst="ellipse">
            <a:avLst/>
          </a:prstGeom>
          <a:solidFill>
            <a:srgbClr val="A6A6A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07" name="Oval 6"/>
          <p:cNvSpPr>
            <a:spLocks noChangeArrowheads="1"/>
          </p:cNvSpPr>
          <p:nvPr/>
        </p:nvSpPr>
        <p:spPr bwMode="auto">
          <a:xfrm>
            <a:off x="3886200" y="4721225"/>
            <a:ext cx="117475" cy="130175"/>
          </a:xfrm>
          <a:prstGeom prst="ellipse">
            <a:avLst/>
          </a:prstGeom>
          <a:solidFill>
            <a:srgbClr val="A6A6A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08" name="Oval 7"/>
          <p:cNvSpPr>
            <a:spLocks noChangeArrowheads="1"/>
          </p:cNvSpPr>
          <p:nvPr/>
        </p:nvSpPr>
        <p:spPr bwMode="auto">
          <a:xfrm>
            <a:off x="4503738" y="4721225"/>
            <a:ext cx="119062" cy="130175"/>
          </a:xfrm>
          <a:prstGeom prst="ellipse">
            <a:avLst/>
          </a:prstGeom>
          <a:solidFill>
            <a:srgbClr val="A6A6A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09" name="Oval 8"/>
          <p:cNvSpPr>
            <a:spLocks noChangeArrowheads="1"/>
          </p:cNvSpPr>
          <p:nvPr/>
        </p:nvSpPr>
        <p:spPr bwMode="auto">
          <a:xfrm>
            <a:off x="3268663" y="5264150"/>
            <a:ext cx="119062" cy="128588"/>
          </a:xfrm>
          <a:prstGeom prst="ellipse">
            <a:avLst/>
          </a:prstGeom>
          <a:solidFill>
            <a:srgbClr val="A6A6A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0" name="Oval 9"/>
          <p:cNvSpPr>
            <a:spLocks noChangeArrowheads="1"/>
          </p:cNvSpPr>
          <p:nvPr/>
        </p:nvSpPr>
        <p:spPr bwMode="auto">
          <a:xfrm>
            <a:off x="3886200" y="5264150"/>
            <a:ext cx="117475" cy="128588"/>
          </a:xfrm>
          <a:prstGeom prst="ellipse">
            <a:avLst/>
          </a:prstGeom>
          <a:solidFill>
            <a:srgbClr val="A6A6A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1" name="Oval 10"/>
          <p:cNvSpPr>
            <a:spLocks noChangeArrowheads="1"/>
          </p:cNvSpPr>
          <p:nvPr/>
        </p:nvSpPr>
        <p:spPr bwMode="auto">
          <a:xfrm>
            <a:off x="4503738" y="5264150"/>
            <a:ext cx="119062" cy="128588"/>
          </a:xfrm>
          <a:prstGeom prst="ellipse">
            <a:avLst/>
          </a:prstGeom>
          <a:solidFill>
            <a:srgbClr val="A6A6A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2" name="Oval 11"/>
          <p:cNvSpPr>
            <a:spLocks noChangeArrowheads="1"/>
          </p:cNvSpPr>
          <p:nvPr/>
        </p:nvSpPr>
        <p:spPr bwMode="auto">
          <a:xfrm>
            <a:off x="3268663" y="5854700"/>
            <a:ext cx="119062" cy="130175"/>
          </a:xfrm>
          <a:prstGeom prst="ellipse">
            <a:avLst/>
          </a:prstGeom>
          <a:solidFill>
            <a:srgbClr val="A6A6A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3" name="Oval 12"/>
          <p:cNvSpPr>
            <a:spLocks noChangeArrowheads="1"/>
          </p:cNvSpPr>
          <p:nvPr/>
        </p:nvSpPr>
        <p:spPr bwMode="auto">
          <a:xfrm>
            <a:off x="3886200" y="5854700"/>
            <a:ext cx="117475" cy="130175"/>
          </a:xfrm>
          <a:prstGeom prst="ellipse">
            <a:avLst/>
          </a:prstGeom>
          <a:solidFill>
            <a:srgbClr val="A6A6A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4" name="Oval 13"/>
          <p:cNvSpPr>
            <a:spLocks noChangeArrowheads="1"/>
          </p:cNvSpPr>
          <p:nvPr/>
        </p:nvSpPr>
        <p:spPr bwMode="auto">
          <a:xfrm>
            <a:off x="4503738" y="5854700"/>
            <a:ext cx="119062" cy="130175"/>
          </a:xfrm>
          <a:prstGeom prst="ellipse">
            <a:avLst/>
          </a:prstGeom>
          <a:solidFill>
            <a:srgbClr val="B2B2B2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5" name="Rectangle 19"/>
          <p:cNvSpPr>
            <a:spLocks noChangeArrowheads="1"/>
          </p:cNvSpPr>
          <p:nvPr/>
        </p:nvSpPr>
        <p:spPr bwMode="auto">
          <a:xfrm>
            <a:off x="3205163" y="5019675"/>
            <a:ext cx="50006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0.9</a:t>
            </a:r>
          </a:p>
        </p:txBody>
      </p:sp>
      <p:sp>
        <p:nvSpPr>
          <p:cNvPr id="25616" name="Rectangle 20"/>
          <p:cNvSpPr>
            <a:spLocks noChangeArrowheads="1"/>
          </p:cNvSpPr>
          <p:nvPr/>
        </p:nvSpPr>
        <p:spPr bwMode="auto">
          <a:xfrm>
            <a:off x="3787775" y="5022850"/>
            <a:ext cx="50006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0.9</a:t>
            </a:r>
          </a:p>
        </p:txBody>
      </p:sp>
      <p:sp>
        <p:nvSpPr>
          <p:cNvPr id="25617" name="Rectangle 21"/>
          <p:cNvSpPr>
            <a:spLocks noChangeArrowheads="1"/>
          </p:cNvSpPr>
          <p:nvPr/>
        </p:nvSpPr>
        <p:spPr bwMode="auto">
          <a:xfrm>
            <a:off x="4365625" y="5022850"/>
            <a:ext cx="50006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0.9</a:t>
            </a:r>
          </a:p>
        </p:txBody>
      </p:sp>
      <p:sp>
        <p:nvSpPr>
          <p:cNvPr id="25618" name="Rectangle 22"/>
          <p:cNvSpPr>
            <a:spLocks noChangeArrowheads="1"/>
          </p:cNvSpPr>
          <p:nvPr/>
        </p:nvSpPr>
        <p:spPr bwMode="auto">
          <a:xfrm>
            <a:off x="3189288" y="4464050"/>
            <a:ext cx="50006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0.9</a:t>
            </a:r>
          </a:p>
        </p:txBody>
      </p:sp>
      <p:sp>
        <p:nvSpPr>
          <p:cNvPr id="25619" name="Rectangle 23"/>
          <p:cNvSpPr>
            <a:spLocks noChangeArrowheads="1"/>
          </p:cNvSpPr>
          <p:nvPr/>
        </p:nvSpPr>
        <p:spPr bwMode="auto">
          <a:xfrm>
            <a:off x="3786188" y="4481513"/>
            <a:ext cx="500062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0.9</a:t>
            </a:r>
          </a:p>
        </p:txBody>
      </p:sp>
      <p:sp>
        <p:nvSpPr>
          <p:cNvPr id="25620" name="Rectangle 24"/>
          <p:cNvSpPr>
            <a:spLocks noChangeArrowheads="1"/>
          </p:cNvSpPr>
          <p:nvPr/>
        </p:nvSpPr>
        <p:spPr bwMode="auto">
          <a:xfrm>
            <a:off x="3133725" y="5583238"/>
            <a:ext cx="50006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0.9</a:t>
            </a:r>
          </a:p>
        </p:txBody>
      </p:sp>
      <p:sp>
        <p:nvSpPr>
          <p:cNvPr id="25621" name="Rectangle 25"/>
          <p:cNvSpPr>
            <a:spLocks noChangeArrowheads="1"/>
          </p:cNvSpPr>
          <p:nvPr/>
        </p:nvSpPr>
        <p:spPr bwMode="auto">
          <a:xfrm>
            <a:off x="3786188" y="5583238"/>
            <a:ext cx="50006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0.9</a:t>
            </a:r>
          </a:p>
        </p:txBody>
      </p:sp>
      <p:sp>
        <p:nvSpPr>
          <p:cNvPr id="25622" name="Rectangle 26"/>
          <p:cNvSpPr>
            <a:spLocks noChangeArrowheads="1"/>
          </p:cNvSpPr>
          <p:nvPr/>
        </p:nvSpPr>
        <p:spPr bwMode="auto">
          <a:xfrm>
            <a:off x="4438650" y="5581650"/>
            <a:ext cx="50006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0.9</a:t>
            </a:r>
          </a:p>
        </p:txBody>
      </p:sp>
      <p:sp>
        <p:nvSpPr>
          <p:cNvPr id="25623" name="Rectangle 27"/>
          <p:cNvSpPr>
            <a:spLocks noChangeArrowheads="1"/>
          </p:cNvSpPr>
          <p:nvPr/>
        </p:nvSpPr>
        <p:spPr bwMode="auto">
          <a:xfrm>
            <a:off x="4403725" y="4462463"/>
            <a:ext cx="50006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600"/>
              <a:t>0.9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The following normalisation equation has all the right properties</a:t>
            </a:r>
          </a:p>
          <a:p>
            <a:pPr lvl="1" eaLnBrk="1" hangingPunct="1"/>
            <a:r>
              <a:rPr lang="en-GB" smtClean="0"/>
              <a:t>It can be derived from the general theory of relaxation labelling</a:t>
            </a:r>
          </a:p>
          <a:p>
            <a:pPr lvl="1" eaLnBrk="1" hangingPunct="1"/>
            <a:endParaRPr lang="en-GB" smtClean="0"/>
          </a:p>
          <a:p>
            <a:pPr lvl="1" eaLnBrk="1" hangingPunct="1"/>
            <a:endParaRPr lang="en-GB" smtClean="0"/>
          </a:p>
          <a:p>
            <a:pPr lvl="1" eaLnBrk="1" hangingPunct="1"/>
            <a:endParaRPr lang="en-GB" smtClean="0"/>
          </a:p>
          <a:p>
            <a:pPr lvl="1" eaLnBrk="1" hangingPunct="1"/>
            <a:r>
              <a:rPr lang="en-GB" smtClean="0"/>
              <a:t>Its easy to check that 0&lt;</a:t>
            </a:r>
            <a:r>
              <a:rPr lang="en-GB" i="1" smtClean="0"/>
              <a:t>p</a:t>
            </a:r>
            <a:r>
              <a:rPr lang="en-GB" i="1" baseline="38000" smtClean="0"/>
              <a:t>(r)</a:t>
            </a:r>
            <a:r>
              <a:rPr lang="en-GB" i="1" smtClean="0"/>
              <a:t>(i)&lt;1</a:t>
            </a:r>
            <a:endParaRPr lang="en-GB" smtClean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45FFA9-519A-47FD-8221-EE73C94445FC}" type="slidenum">
              <a:rPr lang="en-GB"/>
              <a:pPr>
                <a:defRPr/>
              </a:pPr>
              <a:t>65</a:t>
            </a:fld>
            <a:endParaRPr lang="en-GB"/>
          </a:p>
        </p:txBody>
      </p:sp>
      <p:sp>
        <p:nvSpPr>
          <p:cNvPr id="26630" name="Rectangle 5"/>
          <p:cNvSpPr>
            <a:spLocks noChangeArrowheads="1"/>
          </p:cNvSpPr>
          <p:nvPr/>
        </p:nvSpPr>
        <p:spPr bwMode="auto">
          <a:xfrm>
            <a:off x="2000250" y="3105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26626" name="Object 4"/>
          <p:cNvGraphicFramePr>
            <a:graphicFrameLocks noChangeAspect="1"/>
          </p:cNvGraphicFramePr>
          <p:nvPr/>
        </p:nvGraphicFramePr>
        <p:xfrm>
          <a:off x="882650" y="3781425"/>
          <a:ext cx="7450138" cy="938213"/>
        </p:xfrm>
        <a:graphic>
          <a:graphicData uri="http://schemas.openxmlformats.org/presentationml/2006/ole">
            <p:oleObj spid="_x0000_s26626" r:id="rId4" imgW="3530600" imgH="444500" progId="Equation.3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547688" y="2017713"/>
            <a:ext cx="8407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mtClean="0"/>
              <a:t>We can check to see if this normalisation equation has the correct ‘saturation’ properties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When </a:t>
            </a:r>
            <a:r>
              <a:rPr lang="en-GB" i="1" smtClean="0"/>
              <a:t>p</a:t>
            </a:r>
            <a:r>
              <a:rPr lang="en-GB" i="1" baseline="38000" smtClean="0"/>
              <a:t>(r-1)</a:t>
            </a:r>
            <a:r>
              <a:rPr lang="en-GB" i="1" smtClean="0"/>
              <a:t>(i)</a:t>
            </a:r>
            <a:r>
              <a:rPr lang="en-GB" smtClean="0"/>
              <a:t>=1</a:t>
            </a:r>
            <a:r>
              <a:rPr lang="en-GB" i="1" smtClean="0"/>
              <a:t>, p</a:t>
            </a:r>
            <a:r>
              <a:rPr lang="en-GB" i="1" baseline="38000" smtClean="0"/>
              <a:t>(r)</a:t>
            </a:r>
            <a:r>
              <a:rPr lang="en-GB" i="1" smtClean="0"/>
              <a:t>(i)</a:t>
            </a:r>
            <a:r>
              <a:rPr lang="en-GB" smtClean="0"/>
              <a:t>=1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When </a:t>
            </a:r>
            <a:r>
              <a:rPr lang="en-GB" i="1" smtClean="0"/>
              <a:t>p</a:t>
            </a:r>
            <a:r>
              <a:rPr lang="en-GB" i="1" baseline="38000" smtClean="0"/>
              <a:t>(r-1)</a:t>
            </a:r>
            <a:r>
              <a:rPr lang="en-GB" i="1" smtClean="0"/>
              <a:t>(i)</a:t>
            </a:r>
            <a:r>
              <a:rPr lang="en-GB" smtClean="0"/>
              <a:t>=0</a:t>
            </a:r>
            <a:r>
              <a:rPr lang="en-GB" i="1" smtClean="0"/>
              <a:t>, p</a:t>
            </a:r>
            <a:r>
              <a:rPr lang="en-GB" i="1" baseline="38000" smtClean="0"/>
              <a:t>(r)</a:t>
            </a:r>
            <a:r>
              <a:rPr lang="en-GB" i="1" smtClean="0"/>
              <a:t>(i)</a:t>
            </a:r>
            <a:r>
              <a:rPr lang="en-GB" smtClean="0"/>
              <a:t>=0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When </a:t>
            </a:r>
            <a:r>
              <a:rPr lang="en-GB" i="1" smtClean="0"/>
              <a:t>p</a:t>
            </a:r>
            <a:r>
              <a:rPr lang="en-GB" i="1" baseline="38000" smtClean="0"/>
              <a:t>(r-1)</a:t>
            </a:r>
            <a:r>
              <a:rPr lang="en-GB" i="1" smtClean="0"/>
              <a:t>(i)</a:t>
            </a:r>
            <a:r>
              <a:rPr lang="en-GB" smtClean="0"/>
              <a:t>=0.9 and </a:t>
            </a:r>
            <a:r>
              <a:rPr lang="en-GB" smtClean="0">
                <a:sym typeface="Symbol" pitchFamily="18" charset="2"/>
              </a:rPr>
              <a:t></a:t>
            </a:r>
            <a:r>
              <a:rPr lang="en-GB" i="1" smtClean="0">
                <a:sym typeface="Symbol" pitchFamily="18" charset="2"/>
              </a:rPr>
              <a:t>p(i)</a:t>
            </a:r>
            <a:r>
              <a:rPr lang="en-GB" smtClean="0"/>
              <a:t>=0.9, </a:t>
            </a:r>
            <a:r>
              <a:rPr lang="en-GB" i="1" smtClean="0"/>
              <a:t>p</a:t>
            </a:r>
            <a:r>
              <a:rPr lang="en-GB" i="1" baseline="38000" smtClean="0"/>
              <a:t>(r)</a:t>
            </a:r>
            <a:r>
              <a:rPr lang="en-GB" i="1" smtClean="0"/>
              <a:t>(i)</a:t>
            </a:r>
            <a:r>
              <a:rPr lang="en-GB" smtClean="0"/>
              <a:t>=0.994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When </a:t>
            </a:r>
            <a:r>
              <a:rPr lang="en-GB" i="1" smtClean="0"/>
              <a:t>p</a:t>
            </a:r>
            <a:r>
              <a:rPr lang="en-GB" i="1" baseline="38000" smtClean="0"/>
              <a:t>(r-1)</a:t>
            </a:r>
            <a:r>
              <a:rPr lang="en-GB" i="1" smtClean="0"/>
              <a:t>(i)</a:t>
            </a:r>
            <a:r>
              <a:rPr lang="en-GB" smtClean="0"/>
              <a:t>=0.1 and </a:t>
            </a:r>
            <a:r>
              <a:rPr lang="en-GB" smtClean="0">
                <a:sym typeface="Symbol" pitchFamily="18" charset="2"/>
              </a:rPr>
              <a:t></a:t>
            </a:r>
            <a:r>
              <a:rPr lang="en-GB" i="1" smtClean="0">
                <a:sym typeface="Symbol" pitchFamily="18" charset="2"/>
              </a:rPr>
              <a:t>p(i)</a:t>
            </a:r>
            <a:r>
              <a:rPr lang="en-GB" smtClean="0"/>
              <a:t>=-0.9, </a:t>
            </a:r>
            <a:r>
              <a:rPr lang="en-GB" i="1" smtClean="0"/>
              <a:t>p</a:t>
            </a:r>
            <a:r>
              <a:rPr lang="en-GB" i="1" baseline="38000" smtClean="0"/>
              <a:t>(r)</a:t>
            </a:r>
            <a:r>
              <a:rPr lang="en-GB" i="1" smtClean="0"/>
              <a:t>(i)</a:t>
            </a:r>
            <a:r>
              <a:rPr lang="en-GB" smtClean="0"/>
              <a:t>=0.012</a:t>
            </a:r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We can see that </a:t>
            </a:r>
            <a:r>
              <a:rPr lang="en-GB" i="1" smtClean="0"/>
              <a:t>p(i) </a:t>
            </a:r>
            <a:r>
              <a:rPr lang="en-GB" smtClean="0"/>
              <a:t>converges to 0 or 1</a:t>
            </a:r>
            <a:endParaRPr lang="en-GB" i="1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C8E903-FE2F-49B5-824B-EAE7FB51F311}" type="slidenum">
              <a:rPr lang="en-GB"/>
              <a:pPr>
                <a:defRPr/>
              </a:pPr>
              <a:t>66</a:t>
            </a:fld>
            <a:endParaRPr lang="en-GB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Algorithm performance on the high noise image</a:t>
            </a:r>
          </a:p>
          <a:p>
            <a:pPr lvl="1" eaLnBrk="1" hangingPunct="1"/>
            <a:r>
              <a:rPr lang="en-GB" smtClean="0"/>
              <a:t>Comparison with thresholding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738" y="5510213"/>
            <a:ext cx="762000" cy="365125"/>
          </a:xfrm>
        </p:spPr>
        <p:txBody>
          <a:bodyPr/>
          <a:lstStyle/>
          <a:p>
            <a:pPr>
              <a:defRPr/>
            </a:pPr>
            <a:fld id="{957EA153-0000-4D22-8328-47230821C547}" type="slidenum">
              <a:rPr lang="en-GB"/>
              <a:pPr>
                <a:defRPr/>
              </a:pPr>
              <a:t>67</a:t>
            </a:fld>
            <a:endParaRPr lang="en-GB"/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295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9188" y="3365500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1" name="Rectangle 7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295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09975" y="3344863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3" name="Rectangle 9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2954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07088" y="3227388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5" name="Rectangle 10"/>
          <p:cNvSpPr>
            <a:spLocks noChangeArrowheads="1"/>
          </p:cNvSpPr>
          <p:nvPr/>
        </p:nvSpPr>
        <p:spPr bwMode="auto">
          <a:xfrm>
            <a:off x="735013" y="5241925"/>
            <a:ext cx="2382837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800"/>
              <a:t>High noise </a:t>
            </a:r>
            <a:r>
              <a:rPr lang="en-US" sz="1800" i="1"/>
              <a:t>circle</a:t>
            </a:r>
            <a:r>
              <a:rPr lang="en-US" sz="1800"/>
              <a:t> image</a:t>
            </a:r>
          </a:p>
        </p:txBody>
      </p:sp>
      <p:sp>
        <p:nvSpPr>
          <p:cNvPr id="82956" name="Rectangle 11"/>
          <p:cNvSpPr>
            <a:spLocks noChangeArrowheads="1"/>
          </p:cNvSpPr>
          <p:nvPr/>
        </p:nvSpPr>
        <p:spPr bwMode="auto">
          <a:xfrm>
            <a:off x="3460750" y="5248275"/>
            <a:ext cx="2459038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400" b="1">
                <a:latin typeface="Times New Roman" pitchFamily="18" charset="0"/>
              </a:rPr>
              <a:t>‘</a:t>
            </a:r>
            <a:r>
              <a:rPr lang="en-US" sz="1800"/>
              <a:t>Optimum’ threshold</a:t>
            </a:r>
          </a:p>
        </p:txBody>
      </p:sp>
      <p:sp>
        <p:nvSpPr>
          <p:cNvPr id="82957" name="Rectangle 12"/>
          <p:cNvSpPr>
            <a:spLocks noChangeArrowheads="1"/>
          </p:cNvSpPr>
          <p:nvPr/>
        </p:nvSpPr>
        <p:spPr bwMode="auto">
          <a:xfrm>
            <a:off x="5849938" y="5018088"/>
            <a:ext cx="3057525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800"/>
              <a:t>Relaxation labeling - 20 iterations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>
                <a:cs typeface="Times New Roman" pitchFamily="18" charset="0"/>
              </a:rPr>
              <a:t>The following is an example of a case where the algorithm has problems due to the thin structure in the </a:t>
            </a:r>
            <a:r>
              <a:rPr lang="en-GB" i="1" smtClean="0">
                <a:cs typeface="Times New Roman" pitchFamily="18" charset="0"/>
              </a:rPr>
              <a:t>clamp</a:t>
            </a:r>
            <a:r>
              <a:rPr lang="en-GB" smtClean="0">
                <a:cs typeface="Times New Roman" pitchFamily="18" charset="0"/>
              </a:rPr>
              <a:t> image</a:t>
            </a:r>
            <a:r>
              <a:rPr lang="en-GB" b="1" smtClean="0">
                <a:cs typeface="Times New Roman" pitchFamily="18" charset="0"/>
              </a:rPr>
              <a:t> 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7E069B-572E-446D-B33B-A888E9A8EC49}" type="slidenum">
              <a:rPr lang="en-GB"/>
              <a:pPr>
                <a:defRPr/>
              </a:pPr>
              <a:t>68</a:t>
            </a:fld>
            <a:endParaRPr lang="en-GB"/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397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1300" y="40259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5" name="Rectangle 7"/>
          <p:cNvSpPr>
            <a:spLocks noChangeArrowheads="1"/>
          </p:cNvSpPr>
          <p:nvPr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397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3463" y="40259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7" name="Rectangle 9"/>
          <p:cNvSpPr>
            <a:spLocks noChangeArrowheads="1"/>
          </p:cNvSpPr>
          <p:nvPr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3978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3413" y="400685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9" name="Rectangle 10"/>
          <p:cNvSpPr>
            <a:spLocks noChangeArrowheads="1"/>
          </p:cNvSpPr>
          <p:nvPr/>
        </p:nvSpPr>
        <p:spPr bwMode="auto">
          <a:xfrm>
            <a:off x="1362075" y="5554663"/>
            <a:ext cx="16573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800" i="1"/>
              <a:t>clamp</a:t>
            </a:r>
            <a:r>
              <a:rPr lang="en-US" sz="1800"/>
              <a:t> image</a:t>
            </a:r>
          </a:p>
          <a:p>
            <a:pPr eaLnBrk="0" hangingPunct="0"/>
            <a:r>
              <a:rPr lang="en-US" sz="1800"/>
              <a:t> original</a:t>
            </a:r>
          </a:p>
        </p:txBody>
      </p:sp>
      <p:sp>
        <p:nvSpPr>
          <p:cNvPr id="83980" name="Rectangle 11"/>
          <p:cNvSpPr>
            <a:spLocks noChangeArrowheads="1"/>
          </p:cNvSpPr>
          <p:nvPr/>
        </p:nvSpPr>
        <p:spPr bwMode="auto">
          <a:xfrm>
            <a:off x="3629025" y="5565775"/>
            <a:ext cx="1697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eaLnBrk="0" hangingPunct="0"/>
            <a:r>
              <a:rPr lang="en-US" sz="1800" i="1"/>
              <a:t>clamp</a:t>
            </a:r>
            <a:r>
              <a:rPr lang="en-US" sz="1800"/>
              <a:t> image</a:t>
            </a:r>
          </a:p>
          <a:p>
            <a:pPr eaLnBrk="0" hangingPunct="0"/>
            <a:r>
              <a:rPr lang="en-US" sz="1800"/>
              <a:t> noise added</a:t>
            </a:r>
          </a:p>
        </p:txBody>
      </p:sp>
      <p:sp>
        <p:nvSpPr>
          <p:cNvPr id="83981" name="Rectangle 12"/>
          <p:cNvSpPr>
            <a:spLocks noChangeArrowheads="1"/>
          </p:cNvSpPr>
          <p:nvPr/>
        </p:nvSpPr>
        <p:spPr bwMode="auto">
          <a:xfrm>
            <a:off x="5532438" y="5559425"/>
            <a:ext cx="24003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 eaLnBrk="0" hangingPunct="0"/>
            <a:r>
              <a:rPr lang="en-US" sz="1800"/>
              <a:t>segmented </a:t>
            </a:r>
            <a:r>
              <a:rPr lang="en-US" sz="1800" i="1"/>
              <a:t>clamp</a:t>
            </a:r>
            <a:r>
              <a:rPr lang="en-US" sz="1800"/>
              <a:t> image 10 iterations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>
                <a:cs typeface="Times New Roman" pitchFamily="18" charset="0"/>
              </a:rPr>
              <a:t>Applying the algorithm to normal greylevel images we can see a clear separation into </a:t>
            </a:r>
            <a:r>
              <a:rPr lang="en-GB" i="1" smtClean="0">
                <a:cs typeface="Times New Roman" pitchFamily="18" charset="0"/>
              </a:rPr>
              <a:t>light</a:t>
            </a:r>
            <a:r>
              <a:rPr lang="en-GB" smtClean="0">
                <a:cs typeface="Times New Roman" pitchFamily="18" charset="0"/>
              </a:rPr>
              <a:t> and </a:t>
            </a:r>
            <a:r>
              <a:rPr lang="en-GB" i="1" smtClean="0">
                <a:cs typeface="Times New Roman" pitchFamily="18" charset="0"/>
              </a:rPr>
              <a:t>dark</a:t>
            </a:r>
            <a:r>
              <a:rPr lang="en-GB" smtClean="0">
                <a:cs typeface="Times New Roman" pitchFamily="18" charset="0"/>
              </a:rPr>
              <a:t> areas</a:t>
            </a:r>
            <a:r>
              <a:rPr lang="en-GB" b="1" smtClean="0">
                <a:cs typeface="Times New Roman" pitchFamily="18" charset="0"/>
              </a:rPr>
              <a:t> 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4F1B2-4E9D-4E4F-B0E0-F4F7306FBCBC}" type="slidenum">
              <a:rPr lang="en-GB"/>
              <a:pPr>
                <a:defRPr/>
              </a:pPr>
              <a:t>69</a:t>
            </a:fld>
            <a:endParaRPr lang="en-GB"/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499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7263" y="3919538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500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1000" y="3917950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5002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64113" y="3919538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003" name="Rectangle 11"/>
          <p:cNvSpPr>
            <a:spLocks noChangeArrowheads="1"/>
          </p:cNvSpPr>
          <p:nvPr/>
        </p:nvSpPr>
        <p:spPr bwMode="auto">
          <a:xfrm>
            <a:off x="3719513" y="2576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85004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26275" y="3900488"/>
            <a:ext cx="170497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005" name="Text Box 12"/>
          <p:cNvSpPr txBox="1">
            <a:spLocks noChangeArrowheads="1"/>
          </p:cNvSpPr>
          <p:nvPr/>
        </p:nvSpPr>
        <p:spPr bwMode="auto">
          <a:xfrm>
            <a:off x="1089025" y="5816600"/>
            <a:ext cx="1343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Original</a:t>
            </a:r>
          </a:p>
        </p:txBody>
      </p:sp>
      <p:sp>
        <p:nvSpPr>
          <p:cNvPr id="85006" name="Text Box 13"/>
          <p:cNvSpPr txBox="1">
            <a:spLocks noChangeArrowheads="1"/>
          </p:cNvSpPr>
          <p:nvPr/>
        </p:nvSpPr>
        <p:spPr bwMode="auto">
          <a:xfrm>
            <a:off x="3186113" y="5851525"/>
            <a:ext cx="1343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2 iterations</a:t>
            </a:r>
          </a:p>
        </p:txBody>
      </p:sp>
      <p:sp>
        <p:nvSpPr>
          <p:cNvPr id="85007" name="Text Box 14"/>
          <p:cNvSpPr txBox="1">
            <a:spLocks noChangeArrowheads="1"/>
          </p:cNvSpPr>
          <p:nvPr/>
        </p:nvSpPr>
        <p:spPr bwMode="auto">
          <a:xfrm>
            <a:off x="5362575" y="5867400"/>
            <a:ext cx="1343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5 iterations</a:t>
            </a:r>
          </a:p>
        </p:txBody>
      </p:sp>
      <p:sp>
        <p:nvSpPr>
          <p:cNvPr id="85008" name="Text Box 15"/>
          <p:cNvSpPr txBox="1">
            <a:spLocks noChangeArrowheads="1"/>
          </p:cNvSpPr>
          <p:nvPr/>
        </p:nvSpPr>
        <p:spPr bwMode="auto">
          <a:xfrm>
            <a:off x="7191375" y="5867400"/>
            <a:ext cx="151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/>
              <a:t>10 iterations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Introduction to image segmentation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Example 3 </a:t>
            </a:r>
          </a:p>
          <a:p>
            <a:pPr lvl="1" eaLnBrk="1" hangingPunct="1"/>
            <a:r>
              <a:rPr lang="en-GB" smtClean="0"/>
              <a:t>Segmentation based on motion</a:t>
            </a: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The main difficulty of motion segmentation is that an intermediate step is required to (either implicitly or explicitly) estimate an </a:t>
            </a:r>
            <a:r>
              <a:rPr lang="en-GB" i="1" smtClean="0">
                <a:cs typeface="Times New Roman" pitchFamily="18" charset="0"/>
              </a:rPr>
              <a:t>optical flow field</a:t>
            </a:r>
            <a:r>
              <a:rPr lang="en-GB" smtClean="0"/>
              <a:t> </a:t>
            </a: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The segmentation must be based on this estimate and not, in general, the true flow</a:t>
            </a:r>
            <a:r>
              <a:rPr lang="en-GB" smtClean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AAE101-89E4-48D1-86F1-772650097BB3}" type="slidenum">
              <a:rPr lang="en-GB"/>
              <a:pPr>
                <a:defRPr/>
              </a:pPr>
              <a:t>7</a:t>
            </a:fld>
            <a:endParaRPr lang="en-GB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Relaxation labelling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The histogram of each image shows the clear saturation to 0 and 255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714FCA-23AA-415F-949E-3C7C5CC4CE31}" type="slidenum">
              <a:rPr lang="en-GB"/>
              <a:pPr>
                <a:defRPr/>
              </a:pPr>
              <a:t>70</a:t>
            </a:fld>
            <a:endParaRPr lang="en-GB"/>
          </a:p>
        </p:txBody>
      </p:sp>
      <p:sp>
        <p:nvSpPr>
          <p:cNvPr id="27654" name="Rectangle 5"/>
          <p:cNvSpPr>
            <a:spLocks noChangeArrowheads="1"/>
          </p:cNvSpPr>
          <p:nvPr/>
        </p:nvSpPr>
        <p:spPr bwMode="auto">
          <a:xfrm>
            <a:off x="1933575" y="14811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27650" name="Object 4"/>
          <p:cNvGraphicFramePr>
            <a:graphicFrameLocks noChangeAspect="1"/>
          </p:cNvGraphicFramePr>
          <p:nvPr/>
        </p:nvGraphicFramePr>
        <p:xfrm>
          <a:off x="2341563" y="3214688"/>
          <a:ext cx="4946650" cy="3651250"/>
        </p:xfrm>
        <a:graphic>
          <a:graphicData uri="http://schemas.openxmlformats.org/presentationml/2006/ole">
            <p:oleObj spid="_x0000_s27650" r:id="rId4" imgW="5276850" imgH="3895725" progId="MSGraph.Chart.8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In relaxation labelling we have seen that we are representing the </a:t>
            </a:r>
            <a:r>
              <a:rPr lang="en-GB" i="1" smtClean="0"/>
              <a:t>probability</a:t>
            </a:r>
            <a:r>
              <a:rPr lang="en-GB" smtClean="0"/>
              <a:t> that a pixel has a certain label</a:t>
            </a:r>
          </a:p>
          <a:p>
            <a:pPr eaLnBrk="1" hangingPunct="1"/>
            <a:r>
              <a:rPr lang="en-GB" smtClean="0"/>
              <a:t>In general we may imagine that an image comprises </a:t>
            </a:r>
            <a:r>
              <a:rPr lang="en-GB" i="1" smtClean="0"/>
              <a:t>L</a:t>
            </a:r>
            <a:r>
              <a:rPr lang="en-GB" smtClean="0"/>
              <a:t> segments (labels)</a:t>
            </a:r>
          </a:p>
          <a:p>
            <a:pPr lvl="2" eaLnBrk="1" hangingPunct="1"/>
            <a:r>
              <a:rPr lang="en-GB" smtClean="0"/>
              <a:t>Within segment </a:t>
            </a:r>
            <a:r>
              <a:rPr lang="en-GB" i="1" smtClean="0"/>
              <a:t>l</a:t>
            </a:r>
            <a:r>
              <a:rPr lang="en-GB" smtClean="0"/>
              <a:t> the pixels (feature vectors) have a probability distribution represented by </a:t>
            </a:r>
          </a:p>
          <a:p>
            <a:pPr lvl="2" eaLnBrk="1" hangingPunct="1"/>
            <a:r>
              <a:rPr lang="en-GB" smtClean="0"/>
              <a:t>      represents the parameters of the data in segment </a:t>
            </a:r>
            <a:r>
              <a:rPr lang="en-GB" i="1" smtClean="0"/>
              <a:t>l </a:t>
            </a:r>
          </a:p>
          <a:p>
            <a:pPr lvl="3" eaLnBrk="1" hangingPunct="1"/>
            <a:r>
              <a:rPr lang="en-GB" smtClean="0"/>
              <a:t>Mean and variance of the greylevels</a:t>
            </a:r>
          </a:p>
          <a:p>
            <a:pPr lvl="3" eaLnBrk="1" hangingPunct="1"/>
            <a:r>
              <a:rPr lang="en-GB" smtClean="0"/>
              <a:t>Mean vector and covariance matrix of the colours</a:t>
            </a:r>
          </a:p>
          <a:p>
            <a:pPr lvl="3" eaLnBrk="1" hangingPunct="1"/>
            <a:r>
              <a:rPr lang="en-GB" smtClean="0"/>
              <a:t>Texture parameters</a:t>
            </a:r>
          </a:p>
          <a:p>
            <a:pPr lvl="2" eaLnBrk="1" hangingPunct="1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D1ACE4-E706-4CBD-83DE-EDA48667C4FA}" type="slidenum">
              <a:rPr lang="en-GB" smtClean="0"/>
              <a:pPr>
                <a:defRPr/>
              </a:pPr>
              <a:t>71</a:t>
            </a:fld>
            <a:endParaRPr lang="en-GB" dirty="0"/>
          </a:p>
        </p:txBody>
      </p:sp>
      <p:sp>
        <p:nvSpPr>
          <p:cNvPr id="286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4400" smtClean="0"/>
              <a:t>The Expectation/Maximization (EM) algorithm</a:t>
            </a:r>
          </a:p>
        </p:txBody>
      </p:sp>
      <p:graphicFrame>
        <p:nvGraphicFramePr>
          <p:cNvPr id="28674" name="Object 5"/>
          <p:cNvGraphicFramePr>
            <a:graphicFrameLocks noChangeAspect="1"/>
          </p:cNvGraphicFramePr>
          <p:nvPr/>
        </p:nvGraphicFramePr>
        <p:xfrm>
          <a:off x="5918200" y="4356100"/>
          <a:ext cx="1031875" cy="412750"/>
        </p:xfrm>
        <a:graphic>
          <a:graphicData uri="http://schemas.openxmlformats.org/presentationml/2006/ole">
            <p:oleObj spid="_x0000_s28674" name="Equation" r:id="rId3" imgW="571320" imgH="228600" progId="Equation.3">
              <p:embed/>
            </p:oleObj>
          </a:graphicData>
        </a:graphic>
      </p:graphicFrame>
      <p:graphicFrame>
        <p:nvGraphicFramePr>
          <p:cNvPr id="28675" name="Object 6"/>
          <p:cNvGraphicFramePr>
            <a:graphicFrameLocks noChangeAspect="1"/>
          </p:cNvGraphicFramePr>
          <p:nvPr/>
        </p:nvGraphicFramePr>
        <p:xfrm>
          <a:off x="1517650" y="4778375"/>
          <a:ext cx="274638" cy="412750"/>
        </p:xfrm>
        <a:graphic>
          <a:graphicData uri="http://schemas.openxmlformats.org/presentationml/2006/ole">
            <p:oleObj spid="_x0000_s28675" name="Equation" r:id="rId4" imgW="152280" imgH="228600" progId="Equation.3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GB" sz="5400" dirty="0" smtClean="0"/>
              <a:t>The Expectation/Maximization (EM) algorithm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A8AE84-77D0-43CB-81C6-E85018E1812E}" type="slidenum">
              <a:rPr lang="en-GB" smtClean="0"/>
              <a:pPr>
                <a:defRPr/>
              </a:pPr>
              <a:t>72</a:t>
            </a:fld>
            <a:endParaRPr lang="en-GB"/>
          </a:p>
        </p:txBody>
      </p:sp>
      <p:grpSp>
        <p:nvGrpSpPr>
          <p:cNvPr id="29705" name="Group 12"/>
          <p:cNvGrpSpPr>
            <a:grpSpLocks/>
          </p:cNvGrpSpPr>
          <p:nvPr/>
        </p:nvGrpSpPr>
        <p:grpSpPr bwMode="auto">
          <a:xfrm>
            <a:off x="2251075" y="2220913"/>
            <a:ext cx="3979863" cy="3937000"/>
            <a:chOff x="2861187" y="2310160"/>
            <a:chExt cx="3979971" cy="3936476"/>
          </a:xfrm>
        </p:grpSpPr>
        <p:pic>
          <p:nvPicPr>
            <p:cNvPr id="29706" name="Picture 5" descr="C:\School\cs291\presentation1\seg_orig2.bmp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61187" y="2310160"/>
              <a:ext cx="3979971" cy="3936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9698" name="Object 3"/>
            <p:cNvGraphicFramePr>
              <a:graphicFrameLocks noChangeAspect="1"/>
            </p:cNvGraphicFramePr>
            <p:nvPr/>
          </p:nvGraphicFramePr>
          <p:xfrm>
            <a:off x="3335593" y="3871654"/>
            <a:ext cx="351503" cy="497963"/>
          </p:xfrm>
          <a:graphic>
            <a:graphicData uri="http://schemas.openxmlformats.org/presentationml/2006/ole">
              <p:oleObj spid="_x0000_s29698" name="Equation" r:id="rId4" imgW="152280" imgH="215640" progId="Equation.3">
                <p:embed/>
              </p:oleObj>
            </a:graphicData>
          </a:graphic>
        </p:graphicFrame>
        <p:graphicFrame>
          <p:nvGraphicFramePr>
            <p:cNvPr id="29699" name="Object 4"/>
            <p:cNvGraphicFramePr>
              <a:graphicFrameLocks noChangeAspect="1"/>
            </p:cNvGraphicFramePr>
            <p:nvPr/>
          </p:nvGraphicFramePr>
          <p:xfrm>
            <a:off x="4668171" y="2602681"/>
            <a:ext cx="381000" cy="498475"/>
          </p:xfrm>
          <a:graphic>
            <a:graphicData uri="http://schemas.openxmlformats.org/presentationml/2006/ole">
              <p:oleObj spid="_x0000_s29699" name="Equation" r:id="rId5" imgW="164880" imgH="215640" progId="Equation.3">
                <p:embed/>
              </p:oleObj>
            </a:graphicData>
          </a:graphic>
        </p:graphicFrame>
        <p:graphicFrame>
          <p:nvGraphicFramePr>
            <p:cNvPr id="29700" name="Object 5"/>
            <p:cNvGraphicFramePr>
              <a:graphicFrameLocks noChangeAspect="1"/>
            </p:cNvGraphicFramePr>
            <p:nvPr/>
          </p:nvGraphicFramePr>
          <p:xfrm>
            <a:off x="6036187" y="4015607"/>
            <a:ext cx="381000" cy="527050"/>
          </p:xfrm>
          <a:graphic>
            <a:graphicData uri="http://schemas.openxmlformats.org/presentationml/2006/ole">
              <p:oleObj spid="_x0000_s29700" name="Equation" r:id="rId6" imgW="164880" imgH="228600" progId="Equation.3">
                <p:embed/>
              </p:oleObj>
            </a:graphicData>
          </a:graphic>
        </p:graphicFrame>
        <p:graphicFrame>
          <p:nvGraphicFramePr>
            <p:cNvPr id="29701" name="Object 6"/>
            <p:cNvGraphicFramePr>
              <a:graphicFrameLocks noChangeAspect="1"/>
            </p:cNvGraphicFramePr>
            <p:nvPr/>
          </p:nvGraphicFramePr>
          <p:xfrm>
            <a:off x="4757686" y="5405335"/>
            <a:ext cx="379413" cy="498475"/>
          </p:xfrm>
          <a:graphic>
            <a:graphicData uri="http://schemas.openxmlformats.org/presentationml/2006/ole">
              <p:oleObj spid="_x0000_s29701" name="Equation" r:id="rId7" imgW="164880" imgH="215640" progId="Equation.3">
                <p:embed/>
              </p:oleObj>
            </a:graphicData>
          </a:graphic>
        </p:graphicFrame>
        <p:graphicFrame>
          <p:nvGraphicFramePr>
            <p:cNvPr id="29702" name="Object 7"/>
            <p:cNvGraphicFramePr>
              <a:graphicFrameLocks noChangeAspect="1"/>
            </p:cNvGraphicFramePr>
            <p:nvPr/>
          </p:nvGraphicFramePr>
          <p:xfrm>
            <a:off x="4659313" y="4033838"/>
            <a:ext cx="379412" cy="527050"/>
          </p:xfrm>
          <a:graphic>
            <a:graphicData uri="http://schemas.openxmlformats.org/presentationml/2006/ole">
              <p:oleObj spid="_x0000_s29702" name="Equation" r:id="rId8" imgW="164880" imgH="228600" progId="Equation.3">
                <p:embed/>
              </p:oleObj>
            </a:graphicData>
          </a:graphic>
        </p:graphicFrame>
      </p:grp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4800" smtClean="0"/>
              <a:t>The Expectation/Maximization (EM) algorithm</a:t>
            </a:r>
            <a:endParaRPr lang="en-US" smtClean="0"/>
          </a:p>
        </p:txBody>
      </p:sp>
      <p:sp>
        <p:nvSpPr>
          <p:cNvPr id="3072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Once again a </a:t>
            </a:r>
            <a:r>
              <a:rPr lang="en-GB" i="1" smtClean="0"/>
              <a:t>chicken and egg </a:t>
            </a:r>
            <a:r>
              <a:rPr lang="en-GB" smtClean="0"/>
              <a:t>problem arises</a:t>
            </a:r>
          </a:p>
          <a:p>
            <a:pPr lvl="1" eaLnBrk="1" hangingPunct="1"/>
            <a:r>
              <a:rPr lang="en-GB" smtClean="0"/>
              <a:t>If we knew                    then we could obtain a labelling for each      by simply choosing that label which  </a:t>
            </a:r>
          </a:p>
          <a:p>
            <a:pPr lvl="1" eaLnBrk="1" hangingPunct="1">
              <a:buFont typeface="Wingdings 2" pitchFamily="18" charset="2"/>
              <a:buNone/>
            </a:pPr>
            <a:r>
              <a:rPr lang="en-GB" smtClean="0"/>
              <a:t>	maximizes</a:t>
            </a:r>
          </a:p>
          <a:p>
            <a:pPr lvl="1" eaLnBrk="1" hangingPunct="1"/>
            <a:r>
              <a:rPr lang="en-GB" smtClean="0"/>
              <a:t>If we new the label for each      we could obtain                   by using a simple maximum likelihood estimator</a:t>
            </a:r>
          </a:p>
          <a:p>
            <a:pPr eaLnBrk="1" hangingPunct="1"/>
            <a:r>
              <a:rPr lang="en-GB" smtClean="0"/>
              <a:t>The EM algorithm is designed to deal with this type of problem but it frames it slightly differently</a:t>
            </a:r>
          </a:p>
          <a:p>
            <a:pPr lvl="1" eaLnBrk="1" hangingPunct="1"/>
            <a:r>
              <a:rPr lang="en-GB" smtClean="0"/>
              <a:t>It regards segmentation as a missing (or incomplete) data estimation problem</a:t>
            </a:r>
          </a:p>
          <a:p>
            <a:pPr lvl="2" eaLnBrk="1" hangingPunct="1">
              <a:buFont typeface="Wingdings 2" pitchFamily="18" charset="2"/>
              <a:buNone/>
            </a:pPr>
            <a:r>
              <a:rPr lang="en-GB" smtClean="0"/>
              <a:t> </a:t>
            </a: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D7359-2096-4C44-954F-E8906B642159}" type="slidenum">
              <a:rPr lang="en-GB" smtClean="0"/>
              <a:pPr>
                <a:defRPr/>
              </a:pPr>
              <a:t>73</a:t>
            </a:fld>
            <a:endParaRPr lang="en-GB"/>
          </a:p>
        </p:txBody>
      </p:sp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2714625" y="2428875"/>
          <a:ext cx="1371600" cy="465138"/>
        </p:xfrm>
        <a:graphic>
          <a:graphicData uri="http://schemas.openxmlformats.org/presentationml/2006/ole">
            <p:oleObj spid="_x0000_s30722" name="Equation" r:id="rId3" imgW="672840" imgH="228600" progId="Equation.3">
              <p:embed/>
            </p:oleObj>
          </a:graphicData>
        </a:graphic>
      </p:graphicFrame>
      <p:graphicFrame>
        <p:nvGraphicFramePr>
          <p:cNvPr id="30723" name="Object 4"/>
          <p:cNvGraphicFramePr>
            <a:graphicFrameLocks noChangeAspect="1"/>
          </p:cNvGraphicFramePr>
          <p:nvPr/>
        </p:nvGraphicFramePr>
        <p:xfrm>
          <a:off x="2682875" y="3216275"/>
          <a:ext cx="1031875" cy="412750"/>
        </p:xfrm>
        <a:graphic>
          <a:graphicData uri="http://schemas.openxmlformats.org/presentationml/2006/ole">
            <p:oleObj spid="_x0000_s30723" name="Equation" r:id="rId4" imgW="571320" imgH="228600" progId="Equation.3">
              <p:embed/>
            </p:oleObj>
          </a:graphicData>
        </a:graphic>
      </p:graphicFrame>
      <p:graphicFrame>
        <p:nvGraphicFramePr>
          <p:cNvPr id="30724" name="Object 5"/>
          <p:cNvGraphicFramePr>
            <a:graphicFrameLocks noChangeAspect="1"/>
          </p:cNvGraphicFramePr>
          <p:nvPr/>
        </p:nvGraphicFramePr>
        <p:xfrm>
          <a:off x="2355850" y="2901950"/>
          <a:ext cx="230188" cy="252413"/>
        </p:xfrm>
        <a:graphic>
          <a:graphicData uri="http://schemas.openxmlformats.org/presentationml/2006/ole">
            <p:oleObj spid="_x0000_s30724" name="Equation" r:id="rId5" imgW="126720" imgH="139680" progId="Equation.3">
              <p:embed/>
            </p:oleObj>
          </a:graphicData>
        </a:graphic>
      </p:graphicFrame>
      <p:graphicFrame>
        <p:nvGraphicFramePr>
          <p:cNvPr id="30725" name="Object 6"/>
          <p:cNvGraphicFramePr>
            <a:graphicFrameLocks noChangeAspect="1"/>
          </p:cNvGraphicFramePr>
          <p:nvPr/>
        </p:nvGraphicFramePr>
        <p:xfrm>
          <a:off x="7373938" y="3638550"/>
          <a:ext cx="1371600" cy="465138"/>
        </p:xfrm>
        <a:graphic>
          <a:graphicData uri="http://schemas.openxmlformats.org/presentationml/2006/ole">
            <p:oleObj spid="_x0000_s30725" name="Equation" r:id="rId6" imgW="672840" imgH="228600" progId="Equation.3">
              <p:embed/>
            </p:oleObj>
          </a:graphicData>
        </a:graphic>
      </p:graphicFrame>
      <p:graphicFrame>
        <p:nvGraphicFramePr>
          <p:cNvPr id="30726" name="Object 7"/>
          <p:cNvGraphicFramePr>
            <a:graphicFrameLocks noChangeAspect="1"/>
          </p:cNvGraphicFramePr>
          <p:nvPr/>
        </p:nvGraphicFramePr>
        <p:xfrm>
          <a:off x="4872038" y="3765550"/>
          <a:ext cx="230187" cy="252413"/>
        </p:xfrm>
        <a:graphic>
          <a:graphicData uri="http://schemas.openxmlformats.org/presentationml/2006/ole">
            <p:oleObj spid="_x0000_s30726" name="Equation" r:id="rId7" imgW="126720" imgH="139680" progId="Equation.3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4800" smtClean="0"/>
              <a:t>The Expectation/Maximization (EM) algorithm</a:t>
            </a:r>
            <a:endParaRPr lang="en-US" sz="4800" smtClean="0"/>
          </a:p>
        </p:txBody>
      </p:sp>
      <p:sp>
        <p:nvSpPr>
          <p:cNvPr id="317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The </a:t>
            </a:r>
            <a:r>
              <a:rPr lang="en-GB" i="1" smtClean="0"/>
              <a:t>incomplete</a:t>
            </a:r>
            <a:r>
              <a:rPr lang="en-GB" smtClean="0"/>
              <a:t> data are just the measured pixel greylevels or feature vectors</a:t>
            </a:r>
          </a:p>
          <a:p>
            <a:pPr lvl="1" eaLnBrk="1" hangingPunct="1"/>
            <a:r>
              <a:rPr lang="en-GB" smtClean="0"/>
              <a:t>We can define a probability distribution of the incomplete data  as </a:t>
            </a:r>
          </a:p>
          <a:p>
            <a:pPr eaLnBrk="1" hangingPunct="1"/>
            <a:r>
              <a:rPr lang="en-GB" smtClean="0"/>
              <a:t>The </a:t>
            </a:r>
            <a:r>
              <a:rPr lang="en-GB" i="1" smtClean="0"/>
              <a:t>complete</a:t>
            </a:r>
            <a:r>
              <a:rPr lang="en-GB" smtClean="0"/>
              <a:t> data are the measured greylevels or feature vectors </a:t>
            </a:r>
            <a:r>
              <a:rPr lang="en-GB" i="1" smtClean="0"/>
              <a:t>plus</a:t>
            </a:r>
            <a:r>
              <a:rPr lang="en-GB" smtClean="0"/>
              <a:t> a mapping function        which indicates the labelling of each pixel</a:t>
            </a:r>
          </a:p>
          <a:p>
            <a:pPr lvl="1" eaLnBrk="1" hangingPunct="1"/>
            <a:r>
              <a:rPr lang="en-GB" smtClean="0"/>
              <a:t>Given the complete data (pixels plus labels) we can easily work out estimates of the parameters </a:t>
            </a:r>
          </a:p>
          <a:p>
            <a:pPr lvl="1" eaLnBrk="1" hangingPunct="1"/>
            <a:r>
              <a:rPr lang="en-GB" smtClean="0"/>
              <a:t>But from the incomplete data no closed form solution exists                  </a:t>
            </a:r>
          </a:p>
          <a:p>
            <a:pPr lvl="1" eaLnBrk="1" hangingPunct="1">
              <a:buFont typeface="Wingdings 2" pitchFamily="18" charset="2"/>
              <a:buNone/>
            </a:pPr>
            <a:r>
              <a:rPr lang="en-GB" smtClean="0"/>
              <a:t> </a:t>
            </a:r>
            <a:endParaRPr lang="en-US" smtClean="0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3827463" y="3176588"/>
          <a:ext cx="1927225" cy="412750"/>
        </p:xfrm>
        <a:graphic>
          <a:graphicData uri="http://schemas.openxmlformats.org/presentationml/2006/ole">
            <p:oleObj spid="_x0000_s31746" name="Equation" r:id="rId3" imgW="1066680" imgH="228600" progId="Equation.3">
              <p:embed/>
            </p:oleObj>
          </a:graphicData>
        </a:graphic>
      </p:graphicFrame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6402388" y="4051300"/>
          <a:ext cx="788987" cy="374650"/>
        </p:xfrm>
        <a:graphic>
          <a:graphicData uri="http://schemas.openxmlformats.org/presentationml/2006/ole">
            <p:oleObj spid="_x0000_s31747" name="Equation" r:id="rId4" imgW="291960" imgH="203040" progId="Equation.3">
              <p:embed/>
            </p:oleObj>
          </a:graphicData>
        </a:graphic>
      </p:graphicFrame>
      <p:graphicFrame>
        <p:nvGraphicFramePr>
          <p:cNvPr id="31748" name="Object 5"/>
          <p:cNvGraphicFramePr>
            <a:graphicFrameLocks noChangeAspect="1"/>
          </p:cNvGraphicFramePr>
          <p:nvPr/>
        </p:nvGraphicFramePr>
        <p:xfrm>
          <a:off x="6892925" y="5221288"/>
          <a:ext cx="1371600" cy="465137"/>
        </p:xfrm>
        <a:graphic>
          <a:graphicData uri="http://schemas.openxmlformats.org/presentationml/2006/ole">
            <p:oleObj spid="_x0000_s31748" name="Equation" r:id="rId5" imgW="672840" imgH="228600" progId="Equation.3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 smtClean="0"/>
              <a:t>The Expectation/Maximization (EM) algorithm</a:t>
            </a:r>
            <a:endParaRPr lang="en-US" sz="4800" smtClean="0"/>
          </a:p>
        </p:txBody>
      </p:sp>
      <p:sp>
        <p:nvSpPr>
          <p:cNvPr id="3277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Once again we resort to an iterative strategy and hope that we get convergence</a:t>
            </a:r>
          </a:p>
          <a:p>
            <a:r>
              <a:rPr lang="en-GB" smtClean="0"/>
              <a:t>The algorithm is as follows:</a:t>
            </a: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DAEE66-7256-47F3-BB0A-CD6816197A7B}" type="slidenum">
              <a:rPr lang="en-GB" smtClean="0"/>
              <a:pPr>
                <a:defRPr/>
              </a:pPr>
              <a:t>75</a:t>
            </a:fld>
            <a:endParaRPr lang="en-GB"/>
          </a:p>
        </p:txBody>
      </p:sp>
      <p:sp>
        <p:nvSpPr>
          <p:cNvPr id="32774" name="TextBox 4"/>
          <p:cNvSpPr txBox="1">
            <a:spLocks noChangeArrowheads="1"/>
          </p:cNvSpPr>
          <p:nvPr/>
        </p:nvSpPr>
        <p:spPr bwMode="auto">
          <a:xfrm>
            <a:off x="1514475" y="3362325"/>
            <a:ext cx="6754813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/>
              <a:t>Initialize an estimate of </a:t>
            </a:r>
          </a:p>
          <a:p>
            <a:r>
              <a:rPr lang="en-GB" sz="2000"/>
              <a:t>Repeat</a:t>
            </a:r>
          </a:p>
          <a:p>
            <a:r>
              <a:rPr lang="en-GB" sz="2000"/>
              <a:t>	</a:t>
            </a:r>
            <a:r>
              <a:rPr lang="en-GB" sz="2000" i="1"/>
              <a:t>Step 1: (E step)</a:t>
            </a:r>
          </a:p>
          <a:p>
            <a:r>
              <a:rPr lang="en-GB" sz="2000"/>
              <a:t>	Obtain an estimate of the labels based on 	the current parameter estimates  </a:t>
            </a:r>
          </a:p>
          <a:p>
            <a:endParaRPr lang="en-GB" sz="2000"/>
          </a:p>
          <a:p>
            <a:r>
              <a:rPr lang="en-GB" sz="2000"/>
              <a:t>	</a:t>
            </a:r>
            <a:r>
              <a:rPr lang="en-GB" sz="2000" i="1"/>
              <a:t>Step 2: (M step)</a:t>
            </a:r>
          </a:p>
          <a:p>
            <a:r>
              <a:rPr lang="en-GB" sz="2000" i="1"/>
              <a:t>	</a:t>
            </a:r>
            <a:r>
              <a:rPr lang="en-GB" sz="2000"/>
              <a:t>Update the parameter estimates based on the 	current labelling</a:t>
            </a:r>
          </a:p>
          <a:p>
            <a:r>
              <a:rPr lang="en-GB" sz="2000"/>
              <a:t>Until Convergence</a:t>
            </a:r>
            <a:endParaRPr lang="en-US" sz="2000"/>
          </a:p>
        </p:txBody>
      </p:sp>
      <p:graphicFrame>
        <p:nvGraphicFramePr>
          <p:cNvPr id="32770" name="Object 5"/>
          <p:cNvGraphicFramePr>
            <a:graphicFrameLocks noChangeAspect="1"/>
          </p:cNvGraphicFramePr>
          <p:nvPr/>
        </p:nvGraphicFramePr>
        <p:xfrm>
          <a:off x="4356100" y="3321050"/>
          <a:ext cx="1041400" cy="450850"/>
        </p:xfrm>
        <a:graphic>
          <a:graphicData uri="http://schemas.openxmlformats.org/presentationml/2006/ole">
            <p:oleObj spid="_x0000_s32770" name="Equation" r:id="rId3" imgW="672840" imgH="228600" progId="Equation.3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 smtClean="0"/>
              <a:t>The Expectation/Maximization (EM) algorithm</a:t>
            </a:r>
            <a:endParaRPr lang="en-US" sz="4800" smtClean="0"/>
          </a:p>
        </p:txBody>
      </p:sp>
      <p:sp>
        <p:nvSpPr>
          <p:cNvPr id="3379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A recent approach to applying EM to image segmentation is to assume the image pixels or feature vectors follow a </a:t>
            </a:r>
            <a:r>
              <a:rPr lang="en-GB" i="1" smtClean="0"/>
              <a:t>mixture model</a:t>
            </a:r>
          </a:p>
          <a:p>
            <a:pPr lvl="1"/>
            <a:r>
              <a:rPr lang="en-GB" smtClean="0"/>
              <a:t>Generally we assume that each component of the mixture model is a Gaussian </a:t>
            </a:r>
          </a:p>
          <a:p>
            <a:pPr lvl="1"/>
            <a:r>
              <a:rPr lang="en-GB" smtClean="0"/>
              <a:t>A Gaussian mixture model (GMM)</a:t>
            </a: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B7889A-08AD-4CBC-B76D-3FBE66897652}" type="slidenum">
              <a:rPr lang="en-GB" smtClean="0"/>
              <a:pPr>
                <a:defRPr/>
              </a:pPr>
              <a:t>76</a:t>
            </a:fld>
            <a:endParaRPr lang="en-GB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2387600" y="4632325"/>
          <a:ext cx="2959100" cy="527050"/>
        </p:xfrm>
        <a:graphic>
          <a:graphicData uri="http://schemas.openxmlformats.org/presentationml/2006/ole">
            <p:oleObj spid="_x0000_s33794" name="Equation" r:id="rId3" imgW="1638000" imgH="291960" progId="Equation.3">
              <p:embed/>
            </p:oleObj>
          </a:graphicData>
        </a:graphic>
      </p:graphicFrame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1450975" y="5235575"/>
          <a:ext cx="6423025" cy="779463"/>
        </p:xfrm>
        <a:graphic>
          <a:graphicData uri="http://schemas.openxmlformats.org/presentationml/2006/ole">
            <p:oleObj spid="_x0000_s33795" name="Equation" r:id="rId4" imgW="3555720" imgH="431640" progId="Equation.3">
              <p:embed/>
            </p:oleObj>
          </a:graphicData>
        </a:graphic>
      </p:graphicFrame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3346450" y="6107113"/>
          <a:ext cx="1238250" cy="527050"/>
        </p:xfrm>
        <a:graphic>
          <a:graphicData uri="http://schemas.openxmlformats.org/presentationml/2006/ole">
            <p:oleObj spid="_x0000_s33796" name="Equation" r:id="rId5" imgW="685800" imgH="291960" progId="Equation.3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 smtClean="0"/>
              <a:t>The Expectation/Maximization (EM) algorithm</a:t>
            </a:r>
            <a:endParaRPr lang="en-US" sz="4800" smtClean="0"/>
          </a:p>
        </p:txBody>
      </p:sp>
      <p:sp>
        <p:nvSpPr>
          <p:cNvPr id="34820" name="Content Placeholder 2"/>
          <p:cNvSpPr>
            <a:spLocks noGrp="1"/>
          </p:cNvSpPr>
          <p:nvPr>
            <p:ph idx="1"/>
          </p:nvPr>
        </p:nvSpPr>
        <p:spPr>
          <a:xfrm>
            <a:off x="457200" y="1895475"/>
            <a:ext cx="8229600" cy="4389438"/>
          </a:xfrm>
        </p:spPr>
        <p:txBody>
          <a:bodyPr/>
          <a:lstStyle/>
          <a:p>
            <a:r>
              <a:rPr lang="en-GB" smtClean="0"/>
              <a:t>Our parameter space for our distribution now includes the mean vectors and covariance matrices for each component in the mixture plus the mixing weights</a:t>
            </a:r>
          </a:p>
          <a:p>
            <a:endParaRPr lang="en-GB" smtClean="0"/>
          </a:p>
          <a:p>
            <a:endParaRPr lang="en-GB" smtClean="0"/>
          </a:p>
          <a:p>
            <a:r>
              <a:rPr lang="en-GB" smtClean="0"/>
              <a:t>We choose a Gaussian for each component because the ML estimate of each parameter  in the E-step becomes linear</a:t>
            </a: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8F6D1-3EA0-4036-BC74-4DD8EAF7B3B4}" type="slidenum">
              <a:rPr lang="en-GB" smtClean="0"/>
              <a:pPr>
                <a:defRPr/>
              </a:pPr>
              <a:t>77</a:t>
            </a:fld>
            <a:endParaRPr lang="en-GB" dirty="0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2228850" y="3363913"/>
          <a:ext cx="4435475" cy="490537"/>
        </p:xfrm>
        <a:graphic>
          <a:graphicData uri="http://schemas.openxmlformats.org/presentationml/2006/ole">
            <p:oleObj spid="_x0000_s34818" name="Equation" r:id="rId3" imgW="1955520" imgH="215640" progId="Equation.3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 smtClean="0"/>
              <a:t>The Expectation/Maximization (EM) algorithm</a:t>
            </a:r>
            <a:endParaRPr lang="en-US" sz="4800" smtClean="0"/>
          </a:p>
        </p:txBody>
      </p:sp>
      <p:sp>
        <p:nvSpPr>
          <p:cNvPr id="358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Define a </a:t>
            </a:r>
            <a:r>
              <a:rPr lang="en-GB" i="1" smtClean="0"/>
              <a:t>posterior probability                    </a:t>
            </a:r>
            <a:r>
              <a:rPr lang="en-GB" smtClean="0"/>
              <a:t>as the probability that pixel </a:t>
            </a:r>
            <a:r>
              <a:rPr lang="en-GB" i="1" smtClean="0"/>
              <a:t>j</a:t>
            </a:r>
            <a:r>
              <a:rPr lang="en-GB" smtClean="0"/>
              <a:t> belongs to region </a:t>
            </a:r>
            <a:r>
              <a:rPr lang="en-GB" i="1" smtClean="0"/>
              <a:t>l</a:t>
            </a:r>
            <a:r>
              <a:rPr lang="en-GB" smtClean="0"/>
              <a:t> given the value of the feature vector</a:t>
            </a:r>
          </a:p>
          <a:p>
            <a:r>
              <a:rPr lang="en-GB" smtClean="0"/>
              <a:t>Using Bayes rule we can write the following equation</a:t>
            </a:r>
          </a:p>
          <a:p>
            <a:endParaRPr lang="en-GB" smtClean="0"/>
          </a:p>
          <a:p>
            <a:endParaRPr lang="en-GB" smtClean="0"/>
          </a:p>
          <a:p>
            <a:endParaRPr lang="en-GB" smtClean="0"/>
          </a:p>
          <a:p>
            <a:r>
              <a:rPr lang="en-GB" smtClean="0"/>
              <a:t>This actually is the E-step of our EM algorithm as allows us to assign probabilities to each label at each pixel  </a:t>
            </a: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356D70-972D-4FE4-91ED-DAA0287F865F}" type="slidenum">
              <a:rPr lang="en-GB" smtClean="0"/>
              <a:pPr>
                <a:defRPr/>
              </a:pPr>
              <a:t>78</a:t>
            </a:fld>
            <a:endParaRPr lang="en-GB"/>
          </a:p>
        </p:txBody>
      </p:sp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5046663" y="1957388"/>
          <a:ext cx="1382712" cy="442912"/>
        </p:xfrm>
        <a:graphic>
          <a:graphicData uri="http://schemas.openxmlformats.org/presentationml/2006/ole">
            <p:oleObj spid="_x0000_s35842" name="Equation" r:id="rId3" imgW="698400" imgH="241200" progId="Equation.3">
              <p:embed/>
            </p:oleObj>
          </a:graphicData>
        </a:graphic>
      </p:graphicFrame>
      <p:graphicFrame>
        <p:nvGraphicFramePr>
          <p:cNvPr id="35843" name="Object 4"/>
          <p:cNvGraphicFramePr>
            <a:graphicFrameLocks noChangeAspect="1"/>
          </p:cNvGraphicFramePr>
          <p:nvPr/>
        </p:nvGraphicFramePr>
        <p:xfrm>
          <a:off x="4598988" y="2773363"/>
          <a:ext cx="350837" cy="442912"/>
        </p:xfrm>
        <a:graphic>
          <a:graphicData uri="http://schemas.openxmlformats.org/presentationml/2006/ole">
            <p:oleObj spid="_x0000_s35843" name="Equation" r:id="rId4" imgW="177480" imgH="241200" progId="Equation.3">
              <p:embed/>
            </p:oleObj>
          </a:graphicData>
        </a:graphic>
      </p:graphicFrame>
      <p:graphicFrame>
        <p:nvGraphicFramePr>
          <p:cNvPr id="35844" name="Object 5"/>
          <p:cNvGraphicFramePr>
            <a:graphicFrameLocks noChangeAspect="1"/>
          </p:cNvGraphicFramePr>
          <p:nvPr/>
        </p:nvGraphicFramePr>
        <p:xfrm>
          <a:off x="2509838" y="3836988"/>
          <a:ext cx="3462337" cy="917575"/>
        </p:xfrm>
        <a:graphic>
          <a:graphicData uri="http://schemas.openxmlformats.org/presentationml/2006/ole">
            <p:oleObj spid="_x0000_s35844" name="Equation" r:id="rId5" imgW="1917360" imgH="507960" progId="Equation.3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 smtClean="0"/>
              <a:t>The Expectation/Maximization (EM) algorithm</a:t>
            </a:r>
            <a:endParaRPr lang="en-US" sz="4800" smtClean="0"/>
          </a:p>
        </p:txBody>
      </p:sp>
      <p:sp>
        <p:nvSpPr>
          <p:cNvPr id="368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The M step simply  updates the parameter estimates using MLL estimation</a:t>
            </a: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00A07-FAF3-49E7-865D-35223286C5B6}" type="slidenum">
              <a:rPr lang="en-GB" smtClean="0"/>
              <a:pPr>
                <a:defRPr/>
              </a:pPr>
              <a:t>79</a:t>
            </a:fld>
            <a:endParaRPr lang="en-GB"/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2595563" y="3021013"/>
          <a:ext cx="2770187" cy="752475"/>
        </p:xfrm>
        <a:graphic>
          <a:graphicData uri="http://schemas.openxmlformats.org/presentationml/2006/ole">
            <p:oleObj spid="_x0000_s36866" name="Equation" r:id="rId3" imgW="1638000" imgH="444240" progId="Equation.3">
              <p:embed/>
            </p:oleObj>
          </a:graphicData>
        </a:graphic>
      </p:graphicFrame>
      <p:graphicFrame>
        <p:nvGraphicFramePr>
          <p:cNvPr id="36867" name="Object 3"/>
          <p:cNvGraphicFramePr>
            <a:graphicFrameLocks noChangeAspect="1"/>
          </p:cNvGraphicFramePr>
          <p:nvPr/>
        </p:nvGraphicFramePr>
        <p:xfrm>
          <a:off x="2478088" y="3778250"/>
          <a:ext cx="2824162" cy="1509713"/>
        </p:xfrm>
        <a:graphic>
          <a:graphicData uri="http://schemas.openxmlformats.org/presentationml/2006/ole">
            <p:oleObj spid="_x0000_s36867" name="Equation" r:id="rId4" imgW="1663560" imgH="888840" progId="Equation.3">
              <p:embed/>
            </p:oleObj>
          </a:graphicData>
        </a:graphic>
      </p:graphicFrame>
      <p:graphicFrame>
        <p:nvGraphicFramePr>
          <p:cNvPr id="36868" name="Object 4"/>
          <p:cNvGraphicFramePr>
            <a:graphicFrameLocks noChangeAspect="1"/>
          </p:cNvGraphicFramePr>
          <p:nvPr/>
        </p:nvGraphicFramePr>
        <p:xfrm>
          <a:off x="1417638" y="5346700"/>
          <a:ext cx="5022850" cy="1511300"/>
        </p:xfrm>
        <a:graphic>
          <a:graphicData uri="http://schemas.openxmlformats.org/presentationml/2006/ole">
            <p:oleObj spid="_x0000_s36868" name="Equation" r:id="rId5" imgW="2958840" imgH="888840" progId="Equation.3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Introduction to image segmentation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768F6B-6F7C-4E81-A296-66BE7439F596}" type="slidenum">
              <a:rPr lang="en-GB"/>
              <a:pPr>
                <a:defRPr/>
              </a:pPr>
              <a:t>8</a:t>
            </a:fld>
            <a:endParaRPr lang="en-GB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65760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03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23622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3657600" y="2514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103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3622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3662363" y="2519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1026" name="Object 1024"/>
          <p:cNvGraphicFramePr>
            <a:graphicFrameLocks noChangeAspect="1"/>
          </p:cNvGraphicFramePr>
          <p:nvPr/>
        </p:nvGraphicFramePr>
        <p:xfrm>
          <a:off x="2743200" y="4419600"/>
          <a:ext cx="1819275" cy="1819275"/>
        </p:xfrm>
        <a:graphic>
          <a:graphicData uri="http://schemas.openxmlformats.org/presentationml/2006/ole">
            <p:oleObj spid="_x0000_s1026" r:id="rId6" imgW="1822704" imgH="1822704" progId="Word.Picture.8">
              <p:embed/>
            </p:oleObj>
          </a:graphicData>
        </a:graphic>
      </p:graphicFrame>
      <p:sp>
        <p:nvSpPr>
          <p:cNvPr id="1034" name="AutoShape 10"/>
          <p:cNvSpPr>
            <a:spLocks noChangeArrowheads="1"/>
          </p:cNvSpPr>
          <p:nvPr/>
        </p:nvSpPr>
        <p:spPr bwMode="auto">
          <a:xfrm>
            <a:off x="3733800" y="2895600"/>
            <a:ext cx="685800" cy="533400"/>
          </a:xfrm>
          <a:prstGeom prst="rightArrow">
            <a:avLst>
              <a:gd name="adj1" fmla="val 50000"/>
              <a:gd name="adj2" fmla="val 3214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5" name="AutoShape 11"/>
          <p:cNvSpPr>
            <a:spLocks noChangeArrowheads="1"/>
          </p:cNvSpPr>
          <p:nvPr/>
        </p:nvSpPr>
        <p:spPr bwMode="auto">
          <a:xfrm flipH="1" flipV="1">
            <a:off x="4724400" y="4343400"/>
            <a:ext cx="990600" cy="914400"/>
          </a:xfrm>
          <a:custGeom>
            <a:avLst/>
            <a:gdLst>
              <a:gd name="T0" fmla="*/ 1459007617 w 21600"/>
              <a:gd name="T1" fmla="*/ 0 h 21600"/>
              <a:gd name="T2" fmla="*/ 1459007617 w 21600"/>
              <a:gd name="T3" fmla="*/ 922379669 h 21600"/>
              <a:gd name="T4" fmla="*/ 312230311 w 21600"/>
              <a:gd name="T5" fmla="*/ 1638705130 h 21600"/>
              <a:gd name="T6" fmla="*/ 2083469524 w 21600"/>
              <a:gd name="T7" fmla="*/ 46118881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Conclusion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mtClean="0"/>
              <a:t>We have seen several examples of greylevel  and colour segmentation methods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Thresholding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Clustering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Relaxation labelling</a:t>
            </a:r>
          </a:p>
          <a:p>
            <a:pPr lvl="1" eaLnBrk="1" hangingPunct="1">
              <a:lnSpc>
                <a:spcPct val="90000"/>
              </a:lnSpc>
            </a:pPr>
            <a:r>
              <a:rPr lang="en-GB" smtClean="0"/>
              <a:t>EM algorithm</a:t>
            </a:r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Clustering, relaxation labelling and the EM algorithm are general techniques in computer vision with many applications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A41EAC-02E7-4018-A47F-18BE41705BD8}" type="slidenum">
              <a:rPr lang="en-GB"/>
              <a:pPr>
                <a:defRPr/>
              </a:pPr>
              <a:t>80</a:t>
            </a:fld>
            <a:endParaRPr lang="en-GB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/>
              <a:t>Introduction to image segmentation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/>
              <a:t>Example 3</a:t>
            </a: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Segmentation based on depth</a:t>
            </a: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This example shows a range image, obtained with a laser range finder</a:t>
            </a:r>
            <a:r>
              <a:rPr lang="en-GB" b="1" smtClean="0">
                <a:cs typeface="Times New Roman" pitchFamily="18" charset="0"/>
              </a:rPr>
              <a:t> </a:t>
            </a:r>
          </a:p>
          <a:p>
            <a:pPr lvl="1" eaLnBrk="1" hangingPunct="1"/>
            <a:r>
              <a:rPr lang="en-GB" smtClean="0">
                <a:cs typeface="Times New Roman" pitchFamily="18" charset="0"/>
              </a:rPr>
              <a:t>A  segmentation based on the range (the object distance from the sensor) is useful in guiding mobile robots </a:t>
            </a:r>
          </a:p>
          <a:p>
            <a:pPr lvl="1" eaLnBrk="1" hangingPunct="1"/>
            <a:endParaRPr lang="en-GB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71698A-0F0D-4B0E-B74B-4315734DFF27}" type="slidenum">
              <a:rPr lang="en-GB"/>
              <a:pPr>
                <a:defRPr/>
              </a:pPr>
              <a:t>9</a:t>
            </a:fld>
            <a:endParaRPr lang="en-GB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5013</TotalTime>
  <Words>2589</Words>
  <Application>Microsoft PowerPoint</Application>
  <PresentationFormat>On-screen Show (4:3)</PresentationFormat>
  <Paragraphs>479</Paragraphs>
  <Slides>80</Slides>
  <Notes>71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80</vt:i4>
      </vt:variant>
    </vt:vector>
  </HeadingPairs>
  <TitlesOfParts>
    <vt:vector size="93" baseType="lpstr">
      <vt:lpstr>Tahoma</vt:lpstr>
      <vt:lpstr>Arial</vt:lpstr>
      <vt:lpstr>Calibri</vt:lpstr>
      <vt:lpstr>Constantia</vt:lpstr>
      <vt:lpstr>Wingdings 2</vt:lpstr>
      <vt:lpstr>Times New Roman</vt:lpstr>
      <vt:lpstr>Symbol</vt:lpstr>
      <vt:lpstr>Wingdings</vt:lpstr>
      <vt:lpstr>Flow</vt:lpstr>
      <vt:lpstr>Microsoft Word Picture</vt:lpstr>
      <vt:lpstr>Microsoft Graph 5.0</vt:lpstr>
      <vt:lpstr>Microsoft Equation 3.0</vt:lpstr>
      <vt:lpstr>Microsoft Graph 2000 Chart</vt:lpstr>
      <vt:lpstr>Image Segmentation</vt:lpstr>
      <vt:lpstr>Introduction to image segmentation</vt:lpstr>
      <vt:lpstr>Introduction to image segmentation</vt:lpstr>
      <vt:lpstr>Introduction to image segmentation</vt:lpstr>
      <vt:lpstr>Introduction to image segmentation</vt:lpstr>
      <vt:lpstr>Introduction to image segmentation</vt:lpstr>
      <vt:lpstr>Introduction to image segmentation</vt:lpstr>
      <vt:lpstr>Introduction to image segmentation</vt:lpstr>
      <vt:lpstr>Introduction to image segmentation</vt:lpstr>
      <vt:lpstr>Introduction to image segmentation</vt:lpstr>
      <vt:lpstr>Greylevel histogram-based segmentation</vt:lpstr>
      <vt:lpstr>Greylevel histogram-based segmentation</vt:lpstr>
      <vt:lpstr>Greylevel histogram-based segmentation</vt:lpstr>
      <vt:lpstr>Greylevel histogram-based segmentation</vt:lpstr>
      <vt:lpstr>Greylevel histogram-based segmentation</vt:lpstr>
      <vt:lpstr>Greylevel histogram-based segmentation</vt:lpstr>
      <vt:lpstr>Greylevel thresholding</vt:lpstr>
      <vt:lpstr>Greylevel thresholding</vt:lpstr>
      <vt:lpstr>Greylevel thresholding</vt:lpstr>
      <vt:lpstr>Greylevel thresholding</vt:lpstr>
      <vt:lpstr>Greylevel thresholding</vt:lpstr>
      <vt:lpstr>Greylevel thresholding</vt:lpstr>
      <vt:lpstr>Greylevel thresholding</vt:lpstr>
      <vt:lpstr>Greylevel thresholding</vt:lpstr>
      <vt:lpstr>Greylevel thresholding</vt:lpstr>
      <vt:lpstr>Greylevel thresholding</vt:lpstr>
      <vt:lpstr>Greylevel thresholding</vt:lpstr>
      <vt:lpstr>Greylevel thresholding</vt:lpstr>
      <vt:lpstr>Greylevel thresholding</vt:lpstr>
      <vt:lpstr>Greylevel thresholding</vt:lpstr>
      <vt:lpstr>Greylevel thresholding</vt:lpstr>
      <vt:lpstr>Greylevel thresholding</vt:lpstr>
      <vt:lpstr>Greylevel thresholding</vt:lpstr>
      <vt:lpstr>Greylevel thresholding</vt:lpstr>
      <vt:lpstr>Greylevel thresholding</vt:lpstr>
      <vt:lpstr>Greylevel clustering</vt:lpstr>
      <vt:lpstr>Greylevel clustering</vt:lpstr>
      <vt:lpstr>Greylevel clustering</vt:lpstr>
      <vt:lpstr>Greylevel clustering</vt:lpstr>
      <vt:lpstr>Greylevel clustering</vt:lpstr>
      <vt:lpstr>Greylevel clustering</vt:lpstr>
      <vt:lpstr>Greylevel clustering</vt:lpstr>
      <vt:lpstr>Greylevel clustering</vt:lpstr>
      <vt:lpstr>Greylevel clustering</vt:lpstr>
      <vt:lpstr>Greylevel clustering</vt:lpstr>
      <vt:lpstr>Greylevel clustering</vt:lpstr>
      <vt:lpstr>Greylevel clustering</vt:lpstr>
      <vt:lpstr>Greylevel clustering</vt:lpstr>
      <vt:lpstr>Greylevel clustering</vt:lpstr>
      <vt:lpstr>Relaxation labelling</vt:lpstr>
      <vt:lpstr>Relaxation labelling</vt:lpstr>
      <vt:lpstr>Relaxation labelling</vt:lpstr>
      <vt:lpstr>Relaxation labelling</vt:lpstr>
      <vt:lpstr>Relaxation labelling</vt:lpstr>
      <vt:lpstr>Relaxation labelling</vt:lpstr>
      <vt:lpstr>Relaxation labelling</vt:lpstr>
      <vt:lpstr>Relaxation labelling</vt:lpstr>
      <vt:lpstr>Relaxation labelling</vt:lpstr>
      <vt:lpstr>Relaxation labelling</vt:lpstr>
      <vt:lpstr>Relaxation labelling</vt:lpstr>
      <vt:lpstr>Relaxation labelling</vt:lpstr>
      <vt:lpstr>Relaxation labelling</vt:lpstr>
      <vt:lpstr>Relaxation labelling</vt:lpstr>
      <vt:lpstr>Relaxation labelling</vt:lpstr>
      <vt:lpstr>Relaxation labelling</vt:lpstr>
      <vt:lpstr>Relaxation labelling</vt:lpstr>
      <vt:lpstr>Relaxation labelling</vt:lpstr>
      <vt:lpstr>Relaxation labelling</vt:lpstr>
      <vt:lpstr>Relaxation labelling</vt:lpstr>
      <vt:lpstr>Relaxation labelling</vt:lpstr>
      <vt:lpstr>The Expectation/Maximization (EM) algorithm</vt:lpstr>
      <vt:lpstr>The Expectation/Maximization (EM) algorithm</vt:lpstr>
      <vt:lpstr>The Expectation/Maximization (EM) algorithm</vt:lpstr>
      <vt:lpstr>The Expectation/Maximization (EM) algorithm</vt:lpstr>
      <vt:lpstr>The Expectation/Maximization (EM) algorithm</vt:lpstr>
      <vt:lpstr>The Expectation/Maximization (EM) algorithm</vt:lpstr>
      <vt:lpstr>The Expectation/Maximization (EM) algorithm</vt:lpstr>
      <vt:lpstr>The Expectation/Maximization (EM) algorithm</vt:lpstr>
      <vt:lpstr>The Expectation/Maximization (EM) algorithm</vt:lpstr>
      <vt:lpstr>Conclusion</vt:lpstr>
    </vt:vector>
  </TitlesOfParts>
  <Company>University of Birmingham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Image Segmentation</dc:title>
  <dc:creator>Spann</dc:creator>
  <cp:lastModifiedBy>Tony</cp:lastModifiedBy>
  <cp:revision>219</cp:revision>
  <dcterms:created xsi:type="dcterms:W3CDTF">2006-12-04T11:27:20Z</dcterms:created>
  <dcterms:modified xsi:type="dcterms:W3CDTF">2008-10-08T19:29:59Z</dcterms:modified>
</cp:coreProperties>
</file>